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1" r:id="rId3"/>
    <p:sldId id="258" r:id="rId4"/>
    <p:sldId id="259" r:id="rId5"/>
    <p:sldId id="260" r:id="rId6"/>
    <p:sldId id="257" r:id="rId7"/>
    <p:sldId id="264" r:id="rId8"/>
    <p:sldId id="262" r:id="rId9"/>
    <p:sldId id="263"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978" autoAdjust="0"/>
  </p:normalViewPr>
  <p:slideViewPr>
    <p:cSldViewPr>
      <p:cViewPr varScale="1">
        <p:scale>
          <a:sx n="99" d="100"/>
          <a:sy n="99" d="100"/>
        </p:scale>
        <p:origin x="-1962"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tiff>
</file>

<file path=ppt/media/image3.png>
</file>

<file path=ppt/media/image3.tif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8AFCA42-5B89-41B1-B505-AD2F63DC0FFF}" type="datetimeFigureOut">
              <a:rPr lang="en-GB" smtClean="0"/>
              <a:t>21/05/2013</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6CC609-7711-41C8-B31E-7B5F61CFD644}" type="slidenum">
              <a:rPr lang="en-GB" smtClean="0"/>
              <a:t>‹#›</a:t>
            </a:fld>
            <a:endParaRPr lang="en-GB"/>
          </a:p>
        </p:txBody>
      </p:sp>
    </p:spTree>
    <p:extLst>
      <p:ext uri="{BB962C8B-B14F-4D97-AF65-F5344CB8AC3E}">
        <p14:creationId xmlns:p14="http://schemas.microsoft.com/office/powerpoint/2010/main" val="3067071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These are PSA scatterplots</a:t>
            </a:r>
            <a:r>
              <a:rPr lang="en-GB" baseline="0" dirty="0" smtClean="0"/>
              <a:t> for the Briggs GERD/GORD model used pedagogically in Briggs, Claxton and </a:t>
            </a:r>
            <a:r>
              <a:rPr lang="en-GB" baseline="0" dirty="0" err="1" smtClean="0"/>
              <a:t>Sculpher’s</a:t>
            </a:r>
            <a:r>
              <a:rPr lang="en-GB" baseline="0" dirty="0" smtClean="0"/>
              <a:t> book, and elsewhere, to concepts like PSA and decision uncertainty. </a:t>
            </a:r>
          </a:p>
          <a:p>
            <a:r>
              <a:rPr lang="en-GB" baseline="0" dirty="0" smtClean="0"/>
              <a:t>The frontier is illustrated by the lines, and goes through options C_A_E_B. </a:t>
            </a:r>
          </a:p>
          <a:p>
            <a:r>
              <a:rPr lang="en-GB" baseline="0" dirty="0" smtClean="0"/>
              <a:t>Although the model is often used to illustrate PSA, it does not formally consider how uncertainty in the true joint value of an option leads to uncertainty in the frontier. </a:t>
            </a:r>
          </a:p>
          <a:p>
            <a:r>
              <a:rPr lang="en-GB" baseline="0" dirty="0" smtClean="0"/>
              <a:t>To do this requires calculating the frontier for all PSA runs, which requires automating the process of identifying the efficiency frontier.</a:t>
            </a:r>
          </a:p>
        </p:txBody>
      </p:sp>
      <p:sp>
        <p:nvSpPr>
          <p:cNvPr id="4" name="Slide Number Placeholder 3"/>
          <p:cNvSpPr>
            <a:spLocks noGrp="1"/>
          </p:cNvSpPr>
          <p:nvPr>
            <p:ph type="sldNum" sz="quarter" idx="10"/>
          </p:nvPr>
        </p:nvSpPr>
        <p:spPr/>
        <p:txBody>
          <a:bodyPr/>
          <a:lstStyle/>
          <a:p>
            <a:fld id="{736CC609-7711-41C8-B31E-7B5F61CFD644}" type="slidenum">
              <a:rPr lang="en-GB" smtClean="0"/>
              <a:t>3</a:t>
            </a:fld>
            <a:endParaRPr lang="en-GB"/>
          </a:p>
        </p:txBody>
      </p:sp>
    </p:spTree>
    <p:extLst>
      <p:ext uri="{BB962C8B-B14F-4D97-AF65-F5344CB8AC3E}">
        <p14:creationId xmlns:p14="http://schemas.microsoft.com/office/powerpoint/2010/main" val="422605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key insight required</a:t>
            </a:r>
            <a:r>
              <a:rPr lang="en-GB" baseline="0" dirty="0" smtClean="0"/>
              <a:t> to automate the process is that distances between points can be represented as either Cartesian or Polar coordinate systems. </a:t>
            </a:r>
          </a:p>
          <a:p>
            <a:r>
              <a:rPr lang="en-GB" baseline="0" dirty="0" smtClean="0"/>
              <a:t>The Polar coordinate system represents distances between points using two matrices, which I call an Angle Matrix and the Distance Matrix.</a:t>
            </a:r>
          </a:p>
          <a:p>
            <a:r>
              <a:rPr lang="en-GB" baseline="0" dirty="0" smtClean="0"/>
              <a:t>The Angle Matrix contains all the information necessary to calculate the efficiency frontier for any PSA run. </a:t>
            </a:r>
          </a:p>
          <a:p>
            <a:endParaRPr lang="en-GB" dirty="0"/>
          </a:p>
        </p:txBody>
      </p:sp>
      <p:sp>
        <p:nvSpPr>
          <p:cNvPr id="4" name="Slide Number Placeholder 3"/>
          <p:cNvSpPr>
            <a:spLocks noGrp="1"/>
          </p:cNvSpPr>
          <p:nvPr>
            <p:ph type="sldNum" sz="quarter" idx="10"/>
          </p:nvPr>
        </p:nvSpPr>
        <p:spPr/>
        <p:txBody>
          <a:bodyPr/>
          <a:lstStyle/>
          <a:p>
            <a:fld id="{736CC609-7711-41C8-B31E-7B5F61CFD644}" type="slidenum">
              <a:rPr lang="en-GB" smtClean="0"/>
              <a:t>4</a:t>
            </a:fld>
            <a:endParaRPr lang="en-GB"/>
          </a:p>
        </p:txBody>
      </p:sp>
    </p:spTree>
    <p:extLst>
      <p:ext uri="{BB962C8B-B14F-4D97-AF65-F5344CB8AC3E}">
        <p14:creationId xmlns:p14="http://schemas.microsoft.com/office/powerpoint/2010/main" val="340216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a:t>
            </a:r>
            <a:r>
              <a:rPr lang="en-GB" baseline="0" dirty="0" smtClean="0"/>
              <a:t> graph shows contour representations of the distribution of PSA for each of the GERD options. </a:t>
            </a:r>
          </a:p>
          <a:p>
            <a:r>
              <a:rPr lang="en-GB" baseline="0" dirty="0" smtClean="0"/>
              <a:t>Contours indicate positions with equal ‘heights’ of something along a two dimensional surface. They might be heights in a map, but in this case they are densities of estimates.</a:t>
            </a:r>
          </a:p>
          <a:p>
            <a:r>
              <a:rPr lang="en-GB" baseline="0" dirty="0" smtClean="0"/>
              <a:t>10,000 rather than 1,000 PSA runs are used: If a scatterplot were used, there is a perverse disincentive to conducting more runs. This is because the image will become saturated with dots and so it will become impossible to see the shape of the uncertainty. If contour plots are used then using more PSA runs will just produce ever more accurate contours. </a:t>
            </a:r>
          </a:p>
          <a:p>
            <a:r>
              <a:rPr lang="en-GB" baseline="0" dirty="0" smtClean="0"/>
              <a:t>The contours are at fixed heights, so if an option has more contours bunched together, then it indicates a greater concentration of values. (For example, note A has one contour whereas option B has four.)</a:t>
            </a:r>
          </a:p>
          <a:p>
            <a:endParaRPr lang="en-GB" baseline="0" dirty="0" smtClean="0"/>
          </a:p>
          <a:p>
            <a:r>
              <a:rPr lang="en-GB" baseline="0" dirty="0" smtClean="0"/>
              <a:t>The table in the top left indicates the distribution of Efficiency Frontiers identified by each of 10,000 PSA runs. </a:t>
            </a:r>
          </a:p>
          <a:p>
            <a:r>
              <a:rPr lang="en-GB" baseline="0" dirty="0" smtClean="0"/>
              <a:t>33.4% of runs identify the deterministically chosen frontier: CAEB.</a:t>
            </a:r>
          </a:p>
          <a:p>
            <a:r>
              <a:rPr lang="en-GB" baseline="0" dirty="0" smtClean="0"/>
              <a:t>The next most common frontiers identified are CEB (25.3%) and AEB (14.8%).</a:t>
            </a:r>
          </a:p>
          <a:p>
            <a:r>
              <a:rPr lang="en-GB" baseline="0" dirty="0" smtClean="0"/>
              <a:t>This information can be used to estimate:</a:t>
            </a:r>
          </a:p>
          <a:p>
            <a:pPr marL="228600" indent="-228600">
              <a:buAutoNum type="arabicParenR"/>
            </a:pPr>
            <a:r>
              <a:rPr lang="en-GB" baseline="0" dirty="0" smtClean="0"/>
              <a:t>The robustness of the frontier as a whole;</a:t>
            </a:r>
          </a:p>
          <a:p>
            <a:pPr marL="228600" indent="-228600">
              <a:buAutoNum type="arabicParenR"/>
            </a:pPr>
            <a:r>
              <a:rPr lang="en-GB" baseline="0" dirty="0" smtClean="0"/>
              <a:t>The robustness of parts of a frontier (such as the proportion of frontiers containing CA compared with AE)</a:t>
            </a:r>
          </a:p>
          <a:p>
            <a:pPr marL="228600" indent="-228600">
              <a:buAutoNum type="arabicParenR"/>
            </a:pPr>
            <a:endParaRPr lang="en-GB" baseline="0" dirty="0" smtClean="0"/>
          </a:p>
          <a:p>
            <a:pPr marL="0" indent="0">
              <a:buNone/>
            </a:pPr>
            <a:endParaRPr lang="en-GB" baseline="0" dirty="0" smtClean="0"/>
          </a:p>
        </p:txBody>
      </p:sp>
      <p:sp>
        <p:nvSpPr>
          <p:cNvPr id="4" name="Slide Number Placeholder 3"/>
          <p:cNvSpPr>
            <a:spLocks noGrp="1"/>
          </p:cNvSpPr>
          <p:nvPr>
            <p:ph type="sldNum" sz="quarter" idx="10"/>
          </p:nvPr>
        </p:nvSpPr>
        <p:spPr/>
        <p:txBody>
          <a:bodyPr/>
          <a:lstStyle/>
          <a:p>
            <a:fld id="{736CC609-7711-41C8-B31E-7B5F61CFD644}" type="slidenum">
              <a:rPr lang="en-GB" smtClean="0"/>
              <a:t>6</a:t>
            </a:fld>
            <a:endParaRPr lang="en-GB"/>
          </a:p>
        </p:txBody>
      </p:sp>
    </p:spTree>
    <p:extLst>
      <p:ext uri="{BB962C8B-B14F-4D97-AF65-F5344CB8AC3E}">
        <p14:creationId xmlns:p14="http://schemas.microsoft.com/office/powerpoint/2010/main" val="775665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 two options are very similar, then if someone</a:t>
            </a:r>
            <a:r>
              <a:rPr lang="en-GB" baseline="0" dirty="0" smtClean="0"/>
              <a:t> is shown </a:t>
            </a:r>
            <a:r>
              <a:rPr lang="en-GB" dirty="0" smtClean="0"/>
              <a:t>PSA</a:t>
            </a:r>
            <a:r>
              <a:rPr lang="en-GB" baseline="0" dirty="0" smtClean="0"/>
              <a:t> scatterplots showing PSA runs for all options, but without identifying information (e.g. same colour for all options), and are then asked to guess how many options are being compared, then they are likely to guess one fewer option than the true number (e.g. 6 options rather than 7). This could suggest that two options overlap each other so much they should be treated ‘as if’ they are one option.</a:t>
            </a:r>
          </a:p>
          <a:p>
            <a:endParaRPr lang="en-GB" baseline="0" dirty="0" smtClean="0"/>
          </a:p>
          <a:p>
            <a:r>
              <a:rPr lang="en-GB" baseline="0" dirty="0" smtClean="0"/>
              <a:t>Cluster analysis can do the same but more formally. If there are K treatments than an algorithm can be told to divide the scatter into K separate groups. If a lot of PSA from two or more treatments are shared between two clustered groups then this indicates a difficulty in distinguishing between options, and so again a justification for combining options. </a:t>
            </a:r>
          </a:p>
          <a:p>
            <a:r>
              <a:rPr lang="en-GB" baseline="0" dirty="0" smtClean="0"/>
              <a:t>There exist more sophisticated cluster analysis algorithms where the user does not have to specify the number of clusters into which the data should fall. If these suggest that the optimal number of clusters is fewer than the true number of treatments then again this suggests that options should be treated as equivalent. </a:t>
            </a:r>
          </a:p>
          <a:p>
            <a:endParaRPr lang="en-GB" baseline="0" dirty="0" smtClean="0"/>
          </a:p>
          <a:p>
            <a:r>
              <a:rPr lang="en-GB" baseline="0" dirty="0" smtClean="0"/>
              <a:t>Conditional on a given willingness-to-pay threshold, kernel density estimates of the range of plausible NHBs and NMBs of a particular option can be identified. These would look like the figure shown (but better). Strong overlap in density estimates of two or more options would again suggest that two options should be combined.</a:t>
            </a:r>
          </a:p>
          <a:p>
            <a:endParaRPr lang="en-GB" baseline="0" dirty="0" smtClean="0"/>
          </a:p>
        </p:txBody>
      </p:sp>
      <p:sp>
        <p:nvSpPr>
          <p:cNvPr id="4" name="Slide Number Placeholder 3"/>
          <p:cNvSpPr>
            <a:spLocks noGrp="1"/>
          </p:cNvSpPr>
          <p:nvPr>
            <p:ph type="sldNum" sz="quarter" idx="10"/>
          </p:nvPr>
        </p:nvSpPr>
        <p:spPr/>
        <p:txBody>
          <a:bodyPr/>
          <a:lstStyle/>
          <a:p>
            <a:fld id="{736CC609-7711-41C8-B31E-7B5F61CFD644}" type="slidenum">
              <a:rPr lang="en-GB" smtClean="0"/>
              <a:t>8</a:t>
            </a:fld>
            <a:endParaRPr lang="en-GB"/>
          </a:p>
        </p:txBody>
      </p:sp>
    </p:spTree>
    <p:extLst>
      <p:ext uri="{BB962C8B-B14F-4D97-AF65-F5344CB8AC3E}">
        <p14:creationId xmlns:p14="http://schemas.microsoft.com/office/powerpoint/2010/main" val="2513770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0FB93B1F-2AB9-49A1-988B-1BC0B4FD4968}" type="datetimeFigureOut">
              <a:rPr lang="en-GB" smtClean="0"/>
              <a:t>21/05/2013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848392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FB93B1F-2AB9-49A1-988B-1BC0B4FD4968}" type="datetimeFigureOut">
              <a:rPr lang="en-GB" smtClean="0"/>
              <a:t>21/05/2013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27282506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FB93B1F-2AB9-49A1-988B-1BC0B4FD4968}" type="datetimeFigureOut">
              <a:rPr lang="en-GB" smtClean="0"/>
              <a:t>21/05/2013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2064754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FB93B1F-2AB9-49A1-988B-1BC0B4FD4968}" type="datetimeFigureOut">
              <a:rPr lang="en-GB" smtClean="0"/>
              <a:t>21/05/2013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15894749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FB93B1F-2AB9-49A1-988B-1BC0B4FD4968}" type="datetimeFigureOut">
              <a:rPr lang="en-GB" smtClean="0"/>
              <a:t>21/05/2013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3763058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0FB93B1F-2AB9-49A1-988B-1BC0B4FD4968}" type="datetimeFigureOut">
              <a:rPr lang="en-GB" smtClean="0"/>
              <a:t>21/05/2013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2188656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0FB93B1F-2AB9-49A1-988B-1BC0B4FD4968}" type="datetimeFigureOut">
              <a:rPr lang="en-GB" smtClean="0"/>
              <a:t>21/05/2013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1860411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0FB93B1F-2AB9-49A1-988B-1BC0B4FD4968}" type="datetimeFigureOut">
              <a:rPr lang="en-GB" smtClean="0"/>
              <a:t>21/05/2013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12419348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B93B1F-2AB9-49A1-988B-1BC0B4FD4968}" type="datetimeFigureOut">
              <a:rPr lang="en-GB" smtClean="0"/>
              <a:t>21/05/2013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426477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B93B1F-2AB9-49A1-988B-1BC0B4FD4968}" type="datetimeFigureOut">
              <a:rPr lang="en-GB" smtClean="0"/>
              <a:t>21/05/2013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430335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B93B1F-2AB9-49A1-988B-1BC0B4FD4968}" type="datetimeFigureOut">
              <a:rPr lang="en-GB" smtClean="0"/>
              <a:t>21/05/2013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306801D-1D5A-4DE7-97BC-805ABCBB586D}" type="slidenum">
              <a:rPr lang="en-GB" smtClean="0"/>
              <a:t>‹#›</a:t>
            </a:fld>
            <a:endParaRPr lang="en-GB"/>
          </a:p>
        </p:txBody>
      </p:sp>
    </p:spTree>
    <p:extLst>
      <p:ext uri="{BB962C8B-B14F-4D97-AF65-F5344CB8AC3E}">
        <p14:creationId xmlns:p14="http://schemas.microsoft.com/office/powerpoint/2010/main" val="2937084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B93B1F-2AB9-49A1-988B-1BC0B4FD4968}" type="datetimeFigureOut">
              <a:rPr lang="en-GB" smtClean="0"/>
              <a:t>21/05/2013</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06801D-1D5A-4DE7-97BC-805ABCBB586D}" type="slidenum">
              <a:rPr lang="en-GB" smtClean="0"/>
              <a:t>‹#›</a:t>
            </a:fld>
            <a:endParaRPr lang="en-GB"/>
          </a:p>
        </p:txBody>
      </p:sp>
    </p:spTree>
    <p:extLst>
      <p:ext uri="{BB962C8B-B14F-4D97-AF65-F5344CB8AC3E}">
        <p14:creationId xmlns:p14="http://schemas.microsoft.com/office/powerpoint/2010/main" val="30076749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Path Robustness Research Ideas</a:t>
            </a:r>
            <a:endParaRPr lang="en-GB" dirty="0"/>
          </a:p>
        </p:txBody>
      </p:sp>
      <p:sp>
        <p:nvSpPr>
          <p:cNvPr id="3" name="Subtitle 2"/>
          <p:cNvSpPr>
            <a:spLocks noGrp="1"/>
          </p:cNvSpPr>
          <p:nvPr>
            <p:ph type="subTitle" idx="1"/>
          </p:nvPr>
        </p:nvSpPr>
        <p:spPr/>
        <p:txBody>
          <a:bodyPr/>
          <a:lstStyle/>
          <a:p>
            <a:r>
              <a:rPr lang="en-GB" dirty="0" smtClean="0"/>
              <a:t>Jon Minton</a:t>
            </a:r>
            <a:endParaRPr lang="en-GB" dirty="0"/>
          </a:p>
        </p:txBody>
      </p:sp>
    </p:spTree>
    <p:extLst>
      <p:ext uri="{BB962C8B-B14F-4D97-AF65-F5344CB8AC3E}">
        <p14:creationId xmlns:p14="http://schemas.microsoft.com/office/powerpoint/2010/main" val="3444549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Problem/Opportunity</a:t>
            </a:r>
            <a:endParaRPr lang="en-GB" dirty="0"/>
          </a:p>
        </p:txBody>
      </p:sp>
      <p:sp>
        <p:nvSpPr>
          <p:cNvPr id="3" name="Content Placeholder 2"/>
          <p:cNvSpPr>
            <a:spLocks noGrp="1"/>
          </p:cNvSpPr>
          <p:nvPr>
            <p:ph idx="1"/>
          </p:nvPr>
        </p:nvSpPr>
        <p:spPr/>
        <p:txBody>
          <a:bodyPr>
            <a:normAutofit fontScale="55000" lnSpcReduction="20000"/>
          </a:bodyPr>
          <a:lstStyle/>
          <a:p>
            <a:r>
              <a:rPr lang="en-GB" dirty="0" smtClean="0"/>
              <a:t>PSA is required, but not used to assess the robustness of the efficiency frontier: more could be done with the evidence already available</a:t>
            </a:r>
          </a:p>
          <a:p>
            <a:r>
              <a:rPr lang="en-GB" dirty="0" smtClean="0"/>
              <a:t>Use of deterministic numbers alone, combined with lack of formal indifference rules, means that when two options are really identical, whether one option is ruled out by extended dominance can be entirely random</a:t>
            </a:r>
          </a:p>
          <a:p>
            <a:r>
              <a:rPr lang="en-GB" dirty="0" smtClean="0"/>
              <a:t>The problem gets worse when:</a:t>
            </a:r>
          </a:p>
          <a:p>
            <a:pPr lvl="1"/>
            <a:r>
              <a:rPr lang="en-GB" dirty="0" smtClean="0"/>
              <a:t>There are many ‘me too’ drugs with similar actions </a:t>
            </a:r>
            <a:r>
              <a:rPr lang="en-GB" dirty="0" err="1" smtClean="0"/>
              <a:t>etc</a:t>
            </a:r>
            <a:r>
              <a:rPr lang="en-GB" dirty="0" smtClean="0"/>
              <a:t>;</a:t>
            </a:r>
          </a:p>
          <a:p>
            <a:pPr lvl="1"/>
            <a:r>
              <a:rPr lang="en-GB" dirty="0" smtClean="0"/>
              <a:t>There are MTCs;</a:t>
            </a:r>
          </a:p>
          <a:p>
            <a:pPr lvl="1"/>
            <a:r>
              <a:rPr lang="en-GB" dirty="0" smtClean="0"/>
              <a:t>There are many sequences under consideration</a:t>
            </a:r>
          </a:p>
          <a:p>
            <a:r>
              <a:rPr lang="en-GB" dirty="0" smtClean="0"/>
              <a:t>Patient and clinician choice may be being restricted for completely arbitrary reasons, without any increase in overall healthcare efficiency</a:t>
            </a:r>
          </a:p>
          <a:p>
            <a:r>
              <a:rPr lang="en-GB" dirty="0" smtClean="0"/>
              <a:t>The problem is partially technical: calculation of frontier is not automated, so calculating it for each PSA run is labour intensive</a:t>
            </a:r>
          </a:p>
          <a:p>
            <a:r>
              <a:rPr lang="en-GB" dirty="0" smtClean="0"/>
              <a:t>I have automated this process (described below). The next challenge is develop rules/heuristics for interpreting the results and standardising decisions about when/if to be indifferent between two or more options or efficiency frontiers. </a:t>
            </a:r>
          </a:p>
          <a:p>
            <a:r>
              <a:rPr lang="en-GB" dirty="0" smtClean="0"/>
              <a:t>The aim: A ‘New CEAC’ – a widely used addition to the standard health economic methodological toolkit.</a:t>
            </a:r>
            <a:endParaRPr lang="en-GB" dirty="0"/>
          </a:p>
        </p:txBody>
      </p:sp>
    </p:spTree>
    <p:extLst>
      <p:ext uri="{BB962C8B-B14F-4D97-AF65-F5344CB8AC3E}">
        <p14:creationId xmlns:p14="http://schemas.microsoft.com/office/powerpoint/2010/main" val="1402705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404664"/>
            <a:ext cx="8398644" cy="5710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3718981" y="4549796"/>
            <a:ext cx="348172" cy="461665"/>
          </a:xfrm>
          <a:prstGeom prst="rect">
            <a:avLst/>
          </a:prstGeom>
          <a:solidFill>
            <a:schemeClr val="bg1">
              <a:alpha val="40000"/>
            </a:schemeClr>
          </a:solidFill>
        </p:spPr>
        <p:txBody>
          <a:bodyPr wrap="none" rtlCol="0">
            <a:spAutoFit/>
          </a:bodyPr>
          <a:lstStyle/>
          <a:p>
            <a:r>
              <a:rPr lang="en-GB" sz="2400" dirty="0" smtClean="0"/>
              <a:t>C</a:t>
            </a:r>
            <a:endParaRPr lang="en-GB" sz="2400" dirty="0"/>
          </a:p>
        </p:txBody>
      </p:sp>
      <p:sp>
        <p:nvSpPr>
          <p:cNvPr id="9" name="TextBox 8"/>
          <p:cNvSpPr txBox="1"/>
          <p:nvPr/>
        </p:nvSpPr>
        <p:spPr>
          <a:xfrm>
            <a:off x="5453602" y="4221088"/>
            <a:ext cx="362600" cy="461665"/>
          </a:xfrm>
          <a:prstGeom prst="rect">
            <a:avLst/>
          </a:prstGeom>
          <a:solidFill>
            <a:schemeClr val="bg1">
              <a:alpha val="40000"/>
            </a:schemeClr>
          </a:solidFill>
        </p:spPr>
        <p:txBody>
          <a:bodyPr wrap="none" rtlCol="0">
            <a:spAutoFit/>
          </a:bodyPr>
          <a:lstStyle/>
          <a:p>
            <a:r>
              <a:rPr lang="en-GB" sz="2400" dirty="0" smtClean="0"/>
              <a:t>A</a:t>
            </a:r>
            <a:endParaRPr lang="en-GB" sz="2400" dirty="0"/>
          </a:p>
        </p:txBody>
      </p:sp>
      <p:sp>
        <p:nvSpPr>
          <p:cNvPr id="10" name="TextBox 9"/>
          <p:cNvSpPr txBox="1"/>
          <p:nvPr/>
        </p:nvSpPr>
        <p:spPr>
          <a:xfrm>
            <a:off x="6516627" y="3861048"/>
            <a:ext cx="348172" cy="461665"/>
          </a:xfrm>
          <a:prstGeom prst="rect">
            <a:avLst/>
          </a:prstGeom>
          <a:solidFill>
            <a:schemeClr val="bg1">
              <a:alpha val="40000"/>
            </a:schemeClr>
          </a:solidFill>
        </p:spPr>
        <p:txBody>
          <a:bodyPr wrap="none" rtlCol="0">
            <a:spAutoFit/>
          </a:bodyPr>
          <a:lstStyle/>
          <a:p>
            <a:r>
              <a:rPr lang="en-GB" sz="2400" dirty="0" smtClean="0"/>
              <a:t>E</a:t>
            </a:r>
            <a:endParaRPr lang="en-GB" sz="2400" dirty="0"/>
          </a:p>
        </p:txBody>
      </p:sp>
      <p:sp>
        <p:nvSpPr>
          <p:cNvPr id="11" name="TextBox 10"/>
          <p:cNvSpPr txBox="1"/>
          <p:nvPr/>
        </p:nvSpPr>
        <p:spPr>
          <a:xfrm>
            <a:off x="6866640" y="2276872"/>
            <a:ext cx="325730" cy="461665"/>
          </a:xfrm>
          <a:prstGeom prst="rect">
            <a:avLst/>
          </a:prstGeom>
          <a:solidFill>
            <a:schemeClr val="bg1">
              <a:alpha val="40000"/>
            </a:schemeClr>
          </a:solidFill>
        </p:spPr>
        <p:txBody>
          <a:bodyPr wrap="none" rtlCol="0">
            <a:spAutoFit/>
          </a:bodyPr>
          <a:lstStyle/>
          <a:p>
            <a:r>
              <a:rPr lang="en-GB" sz="2400" dirty="0" smtClean="0"/>
              <a:t>F</a:t>
            </a:r>
            <a:endParaRPr lang="en-GB" sz="2400" dirty="0"/>
          </a:p>
        </p:txBody>
      </p:sp>
      <p:sp>
        <p:nvSpPr>
          <p:cNvPr id="12" name="TextBox 11"/>
          <p:cNvSpPr txBox="1"/>
          <p:nvPr/>
        </p:nvSpPr>
        <p:spPr>
          <a:xfrm>
            <a:off x="7335682" y="1218518"/>
            <a:ext cx="348172" cy="461665"/>
          </a:xfrm>
          <a:prstGeom prst="rect">
            <a:avLst/>
          </a:prstGeom>
          <a:solidFill>
            <a:schemeClr val="bg1">
              <a:alpha val="40000"/>
            </a:schemeClr>
          </a:solidFill>
        </p:spPr>
        <p:txBody>
          <a:bodyPr wrap="none" rtlCol="0">
            <a:spAutoFit/>
          </a:bodyPr>
          <a:lstStyle/>
          <a:p>
            <a:r>
              <a:rPr lang="en-GB" sz="2400" dirty="0" smtClean="0"/>
              <a:t>B</a:t>
            </a:r>
            <a:endParaRPr lang="en-GB" sz="2400" dirty="0"/>
          </a:p>
        </p:txBody>
      </p:sp>
      <p:sp>
        <p:nvSpPr>
          <p:cNvPr id="13" name="TextBox 12"/>
          <p:cNvSpPr txBox="1"/>
          <p:nvPr/>
        </p:nvSpPr>
        <p:spPr>
          <a:xfrm>
            <a:off x="2411760" y="3399383"/>
            <a:ext cx="373820" cy="461665"/>
          </a:xfrm>
          <a:prstGeom prst="rect">
            <a:avLst/>
          </a:prstGeom>
          <a:solidFill>
            <a:schemeClr val="bg1">
              <a:alpha val="40000"/>
            </a:schemeClr>
          </a:solidFill>
        </p:spPr>
        <p:txBody>
          <a:bodyPr wrap="none" rtlCol="0">
            <a:spAutoFit/>
          </a:bodyPr>
          <a:lstStyle/>
          <a:p>
            <a:r>
              <a:rPr lang="en-GB" sz="2400" dirty="0" smtClean="0"/>
              <a:t>D</a:t>
            </a:r>
            <a:endParaRPr lang="en-GB" sz="2400" dirty="0"/>
          </a:p>
        </p:txBody>
      </p:sp>
    </p:spTree>
    <p:extLst>
      <p:ext uri="{BB962C8B-B14F-4D97-AF65-F5344CB8AC3E}">
        <p14:creationId xmlns:p14="http://schemas.microsoft.com/office/powerpoint/2010/main" val="200555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X:\Path Robustness\Points.tif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188640"/>
            <a:ext cx="7974221" cy="6379377"/>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flipV="1">
            <a:off x="4067944" y="5085184"/>
            <a:ext cx="1224136" cy="216024"/>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V="1">
            <a:off x="4067944" y="4581128"/>
            <a:ext cx="1944216" cy="72226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131840" y="4077072"/>
            <a:ext cx="936104" cy="122413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4067944" y="2852936"/>
            <a:ext cx="2232248" cy="2448272"/>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4067944" y="1700808"/>
            <a:ext cx="2520280" cy="3602585"/>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3131840" y="4096746"/>
            <a:ext cx="2160240" cy="98843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131840" y="4077072"/>
            <a:ext cx="2880320" cy="504056"/>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V="1">
            <a:off x="3172396" y="2852936"/>
            <a:ext cx="3127796" cy="124381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3172396" y="1700808"/>
            <a:ext cx="3415828" cy="2376264"/>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292080" y="4590965"/>
            <a:ext cx="720080" cy="494219"/>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V="1">
            <a:off x="5284125" y="2852936"/>
            <a:ext cx="1016067" cy="2232248"/>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5264997" y="1700808"/>
            <a:ext cx="1323227" cy="3384376"/>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6012160" y="2852936"/>
            <a:ext cx="288032" cy="1728192"/>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flipV="1">
            <a:off x="6300192" y="1700808"/>
            <a:ext cx="288032" cy="1152128"/>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6" name="TextBox 35"/>
              <p:cNvSpPr txBox="1"/>
              <p:nvPr/>
            </p:nvSpPr>
            <p:spPr>
              <a:xfrm>
                <a:off x="1115616" y="799544"/>
                <a:ext cx="2736304" cy="1477328"/>
              </a:xfrm>
              <a:prstGeom prst="rect">
                <a:avLst/>
              </a:prstGeom>
              <a:noFill/>
            </p:spPr>
            <p:txBody>
              <a:bodyPr wrap="square" rtlCol="0">
                <a:spAutoFit/>
              </a:bodyPr>
              <a:lstStyle/>
              <a:p>
                <a:r>
                  <a:rPr lang="en-GB" dirty="0" smtClean="0"/>
                  <a:t>Convert from Cartesian coordinate system</a:t>
                </a:r>
              </a:p>
              <a:p>
                <a:pPr/>
                <a14:m>
                  <m:oMathPara xmlns:m="http://schemas.openxmlformats.org/officeDocument/2006/math">
                    <m:oMathParaPr>
                      <m:jc m:val="centerGroup"/>
                    </m:oMathParaPr>
                    <m:oMath xmlns:m="http://schemas.openxmlformats.org/officeDocument/2006/math">
                      <m:r>
                        <a:rPr lang="en-GB" b="0" i="1" smtClean="0">
                          <a:latin typeface="Cambria Math"/>
                        </a:rPr>
                        <m:t>𝑓</m:t>
                      </m:r>
                      <m:d>
                        <m:dPr>
                          <m:ctrlPr>
                            <a:rPr lang="en-GB" b="0" i="1" smtClean="0">
                              <a:latin typeface="Cambria Math"/>
                            </a:rPr>
                          </m:ctrlPr>
                        </m:dPr>
                        <m:e>
                          <m:sSub>
                            <m:sSubPr>
                              <m:ctrlPr>
                                <a:rPr lang="en-GB" b="0" i="1" smtClean="0">
                                  <a:latin typeface="Cambria Math"/>
                                </a:rPr>
                              </m:ctrlPr>
                            </m:sSubPr>
                            <m:e>
                              <m:r>
                                <a:rPr lang="en-GB" b="0" i="1" smtClean="0">
                                  <a:latin typeface="Cambria Math"/>
                                </a:rPr>
                                <m:t>𝑥</m:t>
                              </m:r>
                            </m:e>
                            <m:sub>
                              <m:r>
                                <a:rPr lang="en-GB" b="0" i="1" smtClean="0">
                                  <a:latin typeface="Cambria Math"/>
                                </a:rPr>
                                <m:t>𝑏</m:t>
                              </m:r>
                            </m:sub>
                          </m:sSub>
                          <m:r>
                            <a:rPr lang="en-GB" b="0" i="1" smtClean="0">
                              <a:latin typeface="Cambria Math"/>
                            </a:rPr>
                            <m:t>,</m:t>
                          </m:r>
                          <m:sSub>
                            <m:sSubPr>
                              <m:ctrlPr>
                                <a:rPr lang="en-GB" b="0" i="1" smtClean="0">
                                  <a:latin typeface="Cambria Math"/>
                                </a:rPr>
                              </m:ctrlPr>
                            </m:sSubPr>
                            <m:e>
                              <m:r>
                                <a:rPr lang="en-GB" b="0" i="1" smtClean="0">
                                  <a:latin typeface="Cambria Math"/>
                                </a:rPr>
                                <m:t>𝑦</m:t>
                              </m:r>
                            </m:e>
                            <m:sub>
                              <m:r>
                                <a:rPr lang="en-GB" b="0" i="1" smtClean="0">
                                  <a:latin typeface="Cambria Math"/>
                                </a:rPr>
                                <m:t>𝑏</m:t>
                              </m:r>
                            </m:sub>
                          </m:sSub>
                        </m:e>
                      </m:d>
                      <m:r>
                        <a:rPr lang="en-GB" b="0" i="1" smtClean="0">
                          <a:latin typeface="Cambria Math"/>
                        </a:rPr>
                        <m:t>−</m:t>
                      </m:r>
                      <m:r>
                        <a:rPr lang="en-GB" b="0" i="1" smtClean="0">
                          <a:latin typeface="Cambria Math"/>
                        </a:rPr>
                        <m:t>𝑓</m:t>
                      </m:r>
                      <m:r>
                        <a:rPr lang="en-GB" b="0" i="1" smtClean="0">
                          <a:latin typeface="Cambria Math"/>
                        </a:rPr>
                        <m:t>(</m:t>
                      </m:r>
                      <m:sSub>
                        <m:sSubPr>
                          <m:ctrlPr>
                            <a:rPr lang="en-GB" b="0" i="1" smtClean="0">
                              <a:latin typeface="Cambria Math"/>
                            </a:rPr>
                          </m:ctrlPr>
                        </m:sSubPr>
                        <m:e>
                          <m:r>
                            <a:rPr lang="en-GB" b="0" i="1" smtClean="0">
                              <a:latin typeface="Cambria Math"/>
                            </a:rPr>
                            <m:t>𝑥</m:t>
                          </m:r>
                        </m:e>
                        <m:sub>
                          <m:r>
                            <a:rPr lang="en-GB" b="0" i="1" smtClean="0">
                              <a:latin typeface="Cambria Math"/>
                            </a:rPr>
                            <m:t>𝑎</m:t>
                          </m:r>
                        </m:sub>
                      </m:sSub>
                      <m:r>
                        <a:rPr lang="en-GB" b="0" i="1" smtClean="0">
                          <a:latin typeface="Cambria Math"/>
                        </a:rPr>
                        <m:t>, </m:t>
                      </m:r>
                      <m:sSub>
                        <m:sSubPr>
                          <m:ctrlPr>
                            <a:rPr lang="en-GB" b="0" i="1" smtClean="0">
                              <a:latin typeface="Cambria Math"/>
                            </a:rPr>
                          </m:ctrlPr>
                        </m:sSubPr>
                        <m:e>
                          <m:r>
                            <a:rPr lang="en-GB" b="0" i="1" smtClean="0">
                              <a:latin typeface="Cambria Math"/>
                            </a:rPr>
                            <m:t>𝑦</m:t>
                          </m:r>
                        </m:e>
                        <m:sub>
                          <m:r>
                            <a:rPr lang="en-GB" b="0" i="1" smtClean="0">
                              <a:latin typeface="Cambria Math"/>
                            </a:rPr>
                            <m:t>𝑎</m:t>
                          </m:r>
                        </m:sub>
                      </m:sSub>
                      <m:r>
                        <a:rPr lang="en-GB" b="0" i="1" smtClean="0">
                          <a:latin typeface="Cambria Math"/>
                        </a:rPr>
                        <m:t>)</m:t>
                      </m:r>
                    </m:oMath>
                  </m:oMathPara>
                </a14:m>
                <a:endParaRPr lang="en-GB" dirty="0" smtClean="0"/>
              </a:p>
              <a:p>
                <a:r>
                  <a:rPr lang="en-GB" dirty="0" smtClean="0"/>
                  <a:t>To Polar coordinate system:</a:t>
                </a:r>
              </a:p>
              <a:p>
                <a:pPr/>
                <a14:m>
                  <m:oMathPara xmlns:m="http://schemas.openxmlformats.org/officeDocument/2006/math">
                    <m:oMathParaPr>
                      <m:jc m:val="centerGroup"/>
                    </m:oMathParaPr>
                    <m:oMath xmlns:m="http://schemas.openxmlformats.org/officeDocument/2006/math">
                      <m:r>
                        <a:rPr lang="en-GB" b="0" i="1" smtClean="0">
                          <a:latin typeface="Cambria Math"/>
                        </a:rPr>
                        <m:t>𝑔</m:t>
                      </m:r>
                      <m:r>
                        <a:rPr lang="en-GB" b="0" i="1" smtClean="0">
                          <a:latin typeface="Cambria Math"/>
                        </a:rPr>
                        <m:t>(</m:t>
                      </m:r>
                      <m:sSub>
                        <m:sSubPr>
                          <m:ctrlPr>
                            <a:rPr lang="en-GB" b="0" i="1" smtClean="0">
                              <a:latin typeface="Cambria Math"/>
                            </a:rPr>
                          </m:ctrlPr>
                        </m:sSubPr>
                        <m:e>
                          <m:r>
                            <a:rPr lang="en-GB" b="0" i="1" smtClean="0">
                              <a:latin typeface="Cambria Math"/>
                              <a:ea typeface="Cambria Math"/>
                            </a:rPr>
                            <m:t>𝜃</m:t>
                          </m:r>
                        </m:e>
                        <m:sub>
                          <m:r>
                            <a:rPr lang="en-GB" b="0" i="1" smtClean="0">
                              <a:latin typeface="Cambria Math"/>
                            </a:rPr>
                            <m:t>𝑎𝑏</m:t>
                          </m:r>
                        </m:sub>
                      </m:sSub>
                      <m:r>
                        <a:rPr lang="en-GB" b="0" i="1" smtClean="0">
                          <a:latin typeface="Cambria Math"/>
                        </a:rPr>
                        <m:t>,</m:t>
                      </m:r>
                      <m:sSub>
                        <m:sSubPr>
                          <m:ctrlPr>
                            <a:rPr lang="en-GB" b="0" i="1" smtClean="0">
                              <a:latin typeface="Cambria Math"/>
                            </a:rPr>
                          </m:ctrlPr>
                        </m:sSubPr>
                        <m:e>
                          <m:r>
                            <a:rPr lang="en-GB" b="0" i="1" smtClean="0">
                              <a:latin typeface="Cambria Math"/>
                            </a:rPr>
                            <m:t>𝑑</m:t>
                          </m:r>
                        </m:e>
                        <m:sub>
                          <m:r>
                            <a:rPr lang="en-GB" b="0" i="1" smtClean="0">
                              <a:latin typeface="Cambria Math"/>
                            </a:rPr>
                            <m:t>𝑎𝑏</m:t>
                          </m:r>
                        </m:sub>
                      </m:sSub>
                      <m:r>
                        <a:rPr lang="en-GB" b="0" i="1" smtClean="0">
                          <a:latin typeface="Cambria Math"/>
                        </a:rPr>
                        <m:t>)</m:t>
                      </m:r>
                    </m:oMath>
                  </m:oMathPara>
                </a14:m>
                <a:endParaRPr lang="en-GB" dirty="0" smtClean="0"/>
              </a:p>
            </p:txBody>
          </p:sp>
        </mc:Choice>
        <mc:Fallback xmlns="">
          <p:sp>
            <p:nvSpPr>
              <p:cNvPr id="36" name="TextBox 35"/>
              <p:cNvSpPr txBox="1">
                <a:spLocks noRot="1" noChangeAspect="1" noMove="1" noResize="1" noEditPoints="1" noAdjustHandles="1" noChangeArrowheads="1" noChangeShapeType="1" noTextEdit="1"/>
              </p:cNvSpPr>
              <p:nvPr/>
            </p:nvSpPr>
            <p:spPr>
              <a:xfrm>
                <a:off x="1115616" y="799544"/>
                <a:ext cx="2736304" cy="1477328"/>
              </a:xfrm>
              <a:prstGeom prst="rect">
                <a:avLst/>
              </a:prstGeom>
              <a:blipFill rotWithShape="1">
                <a:blip r:embed="rId4"/>
                <a:stretch>
                  <a:fillRect l="-1782" t="-2058" r="-2004" b="-2058"/>
                </a:stretch>
              </a:blipFill>
            </p:spPr>
            <p:txBody>
              <a:bodyPr/>
              <a:lstStyle/>
              <a:p>
                <a:r>
                  <a:rPr lang="en-GB">
                    <a:noFill/>
                  </a:rPr>
                  <a:t> </a:t>
                </a:r>
              </a:p>
            </p:txBody>
          </p:sp>
        </mc:Fallback>
      </mc:AlternateContent>
      <p:sp>
        <p:nvSpPr>
          <p:cNvPr id="37" name="TextBox 36"/>
          <p:cNvSpPr txBox="1"/>
          <p:nvPr/>
        </p:nvSpPr>
        <p:spPr>
          <a:xfrm>
            <a:off x="1187624" y="2780928"/>
            <a:ext cx="1384803" cy="369332"/>
          </a:xfrm>
          <a:prstGeom prst="rect">
            <a:avLst/>
          </a:prstGeom>
          <a:noFill/>
        </p:spPr>
        <p:txBody>
          <a:bodyPr wrap="none" rtlCol="0">
            <a:spAutoFit/>
          </a:bodyPr>
          <a:lstStyle/>
          <a:p>
            <a:r>
              <a:rPr lang="en-GB" dirty="0" smtClean="0"/>
              <a:t>Angle Matrix</a:t>
            </a:r>
            <a:endParaRPr lang="en-GB" dirty="0"/>
          </a:p>
        </p:txBody>
      </p:sp>
      <p:sp>
        <p:nvSpPr>
          <p:cNvPr id="39" name="TextBox 38"/>
          <p:cNvSpPr txBox="1"/>
          <p:nvPr/>
        </p:nvSpPr>
        <p:spPr>
          <a:xfrm>
            <a:off x="4437430" y="1684690"/>
            <a:ext cx="1655133" cy="369332"/>
          </a:xfrm>
          <a:prstGeom prst="rect">
            <a:avLst/>
          </a:prstGeom>
          <a:noFill/>
        </p:spPr>
        <p:txBody>
          <a:bodyPr wrap="none" rtlCol="0">
            <a:spAutoFit/>
          </a:bodyPr>
          <a:lstStyle/>
          <a:p>
            <a:r>
              <a:rPr lang="en-GB" dirty="0" smtClean="0"/>
              <a:t>Distance Matrix</a:t>
            </a:r>
            <a:endParaRPr lang="en-GB" dirty="0"/>
          </a:p>
        </p:txBody>
      </p:sp>
      <p:cxnSp>
        <p:nvCxnSpPr>
          <p:cNvPr id="40" name="Straight Connector 39"/>
          <p:cNvCxnSpPr/>
          <p:nvPr/>
        </p:nvCxnSpPr>
        <p:spPr>
          <a:xfrm flipH="1">
            <a:off x="3059832" y="1869356"/>
            <a:ext cx="1377598" cy="184666"/>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1880025" y="2276872"/>
            <a:ext cx="387719" cy="504056"/>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1043608" y="3307210"/>
            <a:ext cx="2304256" cy="1354217"/>
          </a:xfrm>
          <a:prstGeom prst="rect">
            <a:avLst/>
          </a:prstGeom>
          <a:noFill/>
        </p:spPr>
        <p:txBody>
          <a:bodyPr wrap="square" rtlCol="0">
            <a:spAutoFit/>
          </a:bodyPr>
          <a:lstStyle/>
          <a:p>
            <a:r>
              <a:rPr lang="en-GB" sz="1600" dirty="0" smtClean="0"/>
              <a:t>Knowing </a:t>
            </a:r>
          </a:p>
          <a:p>
            <a:pPr marL="342900" indent="-342900">
              <a:buAutoNum type="arabicParenR"/>
            </a:pPr>
            <a:r>
              <a:rPr lang="en-GB" sz="1600" dirty="0" smtClean="0"/>
              <a:t>Angle Matrix </a:t>
            </a:r>
          </a:p>
          <a:p>
            <a:pPr marL="342900" indent="-342900">
              <a:buAutoNum type="arabicParenR"/>
            </a:pPr>
            <a:r>
              <a:rPr lang="en-GB" sz="1600" dirty="0" smtClean="0"/>
              <a:t>lowest cost option</a:t>
            </a:r>
          </a:p>
          <a:p>
            <a:r>
              <a:rPr lang="en-GB" sz="1600" dirty="0" smtClean="0"/>
              <a:t>allows calculation </a:t>
            </a:r>
          </a:p>
          <a:p>
            <a:r>
              <a:rPr lang="en-GB" sz="1600" dirty="0" smtClean="0"/>
              <a:t>of efficiency frontier</a:t>
            </a:r>
            <a:endParaRPr lang="en-GB" sz="1600" dirty="0"/>
          </a:p>
        </p:txBody>
      </p:sp>
    </p:spTree>
    <p:extLst>
      <p:ext uri="{BB962C8B-B14F-4D97-AF65-F5344CB8AC3E}">
        <p14:creationId xmlns:p14="http://schemas.microsoft.com/office/powerpoint/2010/main" val="14747799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Angle blocks to efficiency frontiers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78315481"/>
              </p:ext>
            </p:extLst>
          </p:nvPr>
        </p:nvGraphicFramePr>
        <p:xfrm>
          <a:off x="2087942" y="1519436"/>
          <a:ext cx="4267200" cy="1333500"/>
        </p:xfrm>
        <a:graphic>
          <a:graphicData uri="http://schemas.openxmlformats.org/drawingml/2006/table">
            <a:tbl>
              <a:tblPr>
                <a:tableStyleId>{5C22544A-7EE6-4342-B048-85BDC9FD1C3A}</a:tableStyleId>
              </a:tblPr>
              <a:tblGrid>
                <a:gridCol w="609600"/>
                <a:gridCol w="609600"/>
                <a:gridCol w="609600"/>
                <a:gridCol w="609600"/>
                <a:gridCol w="609600"/>
                <a:gridCol w="609600"/>
                <a:gridCol w="609600"/>
              </a:tblGrid>
              <a:tr h="190500">
                <a:tc>
                  <a:txBody>
                    <a:bodyPr/>
                    <a:lstStyle/>
                    <a:p>
                      <a:pPr algn="l" fontAlgn="b"/>
                      <a:endParaRPr lang="en-GB" sz="1100" b="0" i="0" u="none" strike="noStrike" dirty="0">
                        <a:solidFill>
                          <a:srgbClr val="000000"/>
                        </a:solidFill>
                        <a:effectLst/>
                        <a:latin typeface="Calibri"/>
                      </a:endParaRPr>
                    </a:p>
                  </a:txBody>
                  <a:tcPr marL="9525" marR="9525" marT="9525" marB="0" anchor="b"/>
                </a:tc>
                <a:tc>
                  <a:txBody>
                    <a:bodyPr/>
                    <a:lstStyle/>
                    <a:p>
                      <a:pPr algn="l" fontAlgn="b"/>
                      <a:r>
                        <a:rPr lang="en-GB" sz="1100" u="none" strike="noStrike" dirty="0">
                          <a:solidFill>
                            <a:srgbClr val="FF0000"/>
                          </a:solidFill>
                          <a:effectLst/>
                        </a:rPr>
                        <a:t>A</a:t>
                      </a:r>
                      <a:endParaRPr lang="en-GB" sz="1100" b="0" i="0" u="none" strike="noStrike" dirty="0">
                        <a:solidFill>
                          <a:srgbClr val="FF0000"/>
                        </a:solidFill>
                        <a:effectLst/>
                        <a:latin typeface="Calibri"/>
                      </a:endParaRPr>
                    </a:p>
                  </a:txBody>
                  <a:tcPr marL="9525" marR="9525" marT="9525" marB="0" anchor="b"/>
                </a:tc>
                <a:tc>
                  <a:txBody>
                    <a:bodyPr/>
                    <a:lstStyle/>
                    <a:p>
                      <a:pPr algn="l" fontAlgn="b"/>
                      <a:r>
                        <a:rPr lang="en-GB" sz="1100" u="none" strike="noStrike" dirty="0">
                          <a:solidFill>
                            <a:srgbClr val="00B050"/>
                          </a:solidFill>
                          <a:effectLst/>
                        </a:rPr>
                        <a:t>B</a:t>
                      </a:r>
                      <a:endParaRPr lang="en-GB" sz="1100" b="0" i="0" u="none" strike="noStrike" dirty="0">
                        <a:solidFill>
                          <a:srgbClr val="00B050"/>
                        </a:solidFill>
                        <a:effectLst/>
                        <a:latin typeface="Calibri"/>
                      </a:endParaRPr>
                    </a:p>
                  </a:txBody>
                  <a:tcPr marL="9525" marR="9525" marT="9525" marB="0" anchor="b"/>
                </a:tc>
                <a:tc>
                  <a:txBody>
                    <a:bodyPr/>
                    <a:lstStyle/>
                    <a:p>
                      <a:pPr algn="l" fontAlgn="b"/>
                      <a:r>
                        <a:rPr lang="en-GB" sz="1100" u="none" strike="noStrike">
                          <a:effectLst/>
                        </a:rPr>
                        <a:t>C</a:t>
                      </a:r>
                      <a:endParaRPr lang="en-GB" sz="1100" b="0" i="0" u="none" strike="noStrike">
                        <a:solidFill>
                          <a:srgbClr val="000000"/>
                        </a:solidFill>
                        <a:effectLst/>
                        <a:latin typeface="Calibri"/>
                      </a:endParaRPr>
                    </a:p>
                  </a:txBody>
                  <a:tcPr marL="9525" marR="9525" marT="9525" marB="0" anchor="b"/>
                </a:tc>
                <a:tc>
                  <a:txBody>
                    <a:bodyPr/>
                    <a:lstStyle/>
                    <a:p>
                      <a:pPr algn="l" fontAlgn="b"/>
                      <a:r>
                        <a:rPr lang="en-GB" sz="1100" u="none" strike="noStrike">
                          <a:effectLst/>
                        </a:rPr>
                        <a:t>D</a:t>
                      </a:r>
                      <a:endParaRPr lang="en-GB" sz="1100" b="0" i="0" u="none" strike="noStrike">
                        <a:solidFill>
                          <a:srgbClr val="000000"/>
                        </a:solidFill>
                        <a:effectLst/>
                        <a:latin typeface="Calibri"/>
                      </a:endParaRPr>
                    </a:p>
                  </a:txBody>
                  <a:tcPr marL="9525" marR="9525" marT="9525" marB="0" anchor="b"/>
                </a:tc>
                <a:tc>
                  <a:txBody>
                    <a:bodyPr/>
                    <a:lstStyle/>
                    <a:p>
                      <a:pPr algn="l" fontAlgn="b"/>
                      <a:r>
                        <a:rPr lang="en-GB" sz="1100" u="none" strike="noStrike" dirty="0">
                          <a:solidFill>
                            <a:srgbClr val="FFC000"/>
                          </a:solidFill>
                          <a:effectLst/>
                        </a:rPr>
                        <a:t>E</a:t>
                      </a:r>
                      <a:endParaRPr lang="en-GB" sz="1100" b="0" i="0" u="none" strike="noStrike" dirty="0">
                        <a:solidFill>
                          <a:srgbClr val="FFC000"/>
                        </a:solidFill>
                        <a:effectLst/>
                        <a:latin typeface="Calibri"/>
                      </a:endParaRPr>
                    </a:p>
                  </a:txBody>
                  <a:tcPr marL="9525" marR="9525" marT="9525" marB="0" anchor="b"/>
                </a:tc>
                <a:tc>
                  <a:txBody>
                    <a:bodyPr/>
                    <a:lstStyle/>
                    <a:p>
                      <a:pPr algn="l" fontAlgn="b"/>
                      <a:r>
                        <a:rPr lang="en-GB" sz="1100" u="none" strike="noStrike" dirty="0">
                          <a:solidFill>
                            <a:schemeClr val="tx1"/>
                          </a:solidFill>
                          <a:effectLst/>
                        </a:rPr>
                        <a:t>F</a:t>
                      </a:r>
                      <a:endParaRPr lang="en-GB" sz="1100" b="0" i="0" u="none" strike="noStrike" dirty="0">
                        <a:solidFill>
                          <a:schemeClr val="tx1"/>
                        </a:solidFill>
                        <a:effectLst/>
                        <a:latin typeface="Calibri"/>
                      </a:endParaRPr>
                    </a:p>
                  </a:txBody>
                  <a:tcPr marL="9525" marR="9525" marT="9525" marB="0" anchor="b"/>
                </a:tc>
              </a:tr>
              <a:tr h="190500">
                <a:tc>
                  <a:txBody>
                    <a:bodyPr/>
                    <a:lstStyle/>
                    <a:p>
                      <a:pPr algn="l" fontAlgn="b"/>
                      <a:r>
                        <a:rPr lang="en-GB" sz="1100" u="none" strike="noStrike" dirty="0">
                          <a:solidFill>
                            <a:srgbClr val="FF0000"/>
                          </a:solidFill>
                          <a:effectLst/>
                        </a:rPr>
                        <a:t>A</a:t>
                      </a:r>
                      <a:endParaRPr lang="en-GB" sz="1100" b="0" i="0" u="none" strike="noStrike" dirty="0">
                        <a:solidFill>
                          <a:srgbClr val="FF0000"/>
                        </a:solidFill>
                        <a:effectLst/>
                        <a:latin typeface="Calibri"/>
                      </a:endParaRPr>
                    </a:p>
                  </a:txBody>
                  <a:tcPr marL="9525" marR="9525" marT="9525" marB="0" anchor="b"/>
                </a:tc>
                <a:tc>
                  <a:txBody>
                    <a:bodyPr/>
                    <a:lstStyle/>
                    <a:p>
                      <a:pPr algn="l" fontAlgn="b"/>
                      <a:r>
                        <a:rPr lang="en-GB" sz="1100" u="none" strike="noStrike">
                          <a:effectLst/>
                        </a:rPr>
                        <a:t>NA</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89.5757</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264.5271</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92.30135</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dirty="0">
                          <a:solidFill>
                            <a:srgbClr val="FFC000"/>
                          </a:solidFill>
                          <a:effectLst/>
                        </a:rPr>
                        <a:t>88.34255</a:t>
                      </a:r>
                      <a:endParaRPr lang="en-GB" sz="1100" b="0" i="0" u="none" strike="noStrike" dirty="0">
                        <a:solidFill>
                          <a:srgbClr val="FFC000"/>
                        </a:solidFill>
                        <a:effectLst/>
                        <a:latin typeface="Calibri"/>
                      </a:endParaRPr>
                    </a:p>
                  </a:txBody>
                  <a:tcPr marL="9525" marR="9525" marT="9525" marB="0" anchor="b"/>
                </a:tc>
                <a:tc>
                  <a:txBody>
                    <a:bodyPr/>
                    <a:lstStyle/>
                    <a:p>
                      <a:pPr algn="r" fontAlgn="b"/>
                      <a:r>
                        <a:rPr lang="en-GB" sz="1100" u="none" strike="noStrike">
                          <a:effectLst/>
                        </a:rPr>
                        <a:t>89.50518</a:t>
                      </a:r>
                      <a:endParaRPr lang="en-GB" sz="1100" b="0" i="0" u="none" strike="noStrike">
                        <a:solidFill>
                          <a:srgbClr val="000000"/>
                        </a:solidFill>
                        <a:effectLst/>
                        <a:latin typeface="Calibri"/>
                      </a:endParaRPr>
                    </a:p>
                  </a:txBody>
                  <a:tcPr marL="9525" marR="9525" marT="9525" marB="0" anchor="b"/>
                </a:tc>
              </a:tr>
              <a:tr h="190500">
                <a:tc>
                  <a:txBody>
                    <a:bodyPr/>
                    <a:lstStyle/>
                    <a:p>
                      <a:pPr algn="l" fontAlgn="b"/>
                      <a:r>
                        <a:rPr lang="en-GB" sz="1100" u="none" strike="noStrike" dirty="0">
                          <a:solidFill>
                            <a:srgbClr val="00B050"/>
                          </a:solidFill>
                          <a:effectLst/>
                        </a:rPr>
                        <a:t>B</a:t>
                      </a:r>
                      <a:endParaRPr lang="en-GB" sz="1100" b="0" i="0" u="none" strike="noStrike" dirty="0">
                        <a:solidFill>
                          <a:srgbClr val="00B050"/>
                        </a:solidFill>
                        <a:effectLst/>
                        <a:latin typeface="Calibri"/>
                      </a:endParaRPr>
                    </a:p>
                  </a:txBody>
                  <a:tcPr marL="9525" marR="9525" marT="9525" marB="0" anchor="b"/>
                </a:tc>
                <a:tc>
                  <a:txBody>
                    <a:bodyPr/>
                    <a:lstStyle/>
                    <a:p>
                      <a:pPr algn="r" fontAlgn="b"/>
                      <a:r>
                        <a:rPr lang="en-GB" sz="1100" u="none" strike="noStrike">
                          <a:effectLst/>
                        </a:rPr>
                        <a:t>269.5757</a:t>
                      </a:r>
                      <a:endParaRPr lang="en-GB" sz="1100" b="0" i="0" u="none" strike="noStrike">
                        <a:solidFill>
                          <a:srgbClr val="000000"/>
                        </a:solidFill>
                        <a:effectLst/>
                        <a:latin typeface="Calibri"/>
                      </a:endParaRPr>
                    </a:p>
                  </a:txBody>
                  <a:tcPr marL="9525" marR="9525" marT="9525" marB="0" anchor="b"/>
                </a:tc>
                <a:tc>
                  <a:txBody>
                    <a:bodyPr/>
                    <a:lstStyle/>
                    <a:p>
                      <a:pPr algn="l" fontAlgn="b"/>
                      <a:r>
                        <a:rPr lang="en-GB" sz="1100" u="none" strike="noStrike">
                          <a:effectLst/>
                        </a:rPr>
                        <a:t>NA</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269.2552</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268.4668</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269.7842</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269.7099</a:t>
                      </a:r>
                      <a:endParaRPr lang="en-GB" sz="1100" b="0" i="0" u="none" strike="noStrike">
                        <a:solidFill>
                          <a:srgbClr val="000000"/>
                        </a:solidFill>
                        <a:effectLst/>
                        <a:latin typeface="Calibri"/>
                      </a:endParaRPr>
                    </a:p>
                  </a:txBody>
                  <a:tcPr marL="9525" marR="9525" marT="9525" marB="0" anchor="b"/>
                </a:tc>
              </a:tr>
              <a:tr h="190500">
                <a:tc>
                  <a:txBody>
                    <a:bodyPr/>
                    <a:lstStyle/>
                    <a:p>
                      <a:pPr algn="l" fontAlgn="b"/>
                      <a:r>
                        <a:rPr lang="en-GB" sz="1100" b="1" u="sng" strike="noStrike" dirty="0">
                          <a:solidFill>
                            <a:schemeClr val="tx1"/>
                          </a:solidFill>
                          <a:effectLst/>
                        </a:rPr>
                        <a:t>C</a:t>
                      </a:r>
                      <a:endParaRPr lang="en-GB" sz="1100" b="1" i="0" u="sng" strike="noStrike" dirty="0">
                        <a:solidFill>
                          <a:schemeClr val="tx1"/>
                        </a:solidFill>
                        <a:effectLst/>
                        <a:latin typeface="Calibri"/>
                      </a:endParaRPr>
                    </a:p>
                  </a:txBody>
                  <a:tcPr marL="9525" marR="9525" marT="9525" marB="0" anchor="b"/>
                </a:tc>
                <a:tc>
                  <a:txBody>
                    <a:bodyPr/>
                    <a:lstStyle/>
                    <a:p>
                      <a:pPr algn="r" fontAlgn="b"/>
                      <a:r>
                        <a:rPr lang="en-GB" sz="1100" u="none" strike="noStrike" dirty="0">
                          <a:solidFill>
                            <a:srgbClr val="FF0000"/>
                          </a:solidFill>
                          <a:effectLst/>
                        </a:rPr>
                        <a:t>84.5271</a:t>
                      </a:r>
                      <a:endParaRPr lang="en-GB" sz="1100" b="0" i="0" u="none" strike="noStrike" dirty="0">
                        <a:solidFill>
                          <a:srgbClr val="FF0000"/>
                        </a:solidFill>
                        <a:effectLst/>
                        <a:latin typeface="Calibri"/>
                      </a:endParaRPr>
                    </a:p>
                  </a:txBody>
                  <a:tcPr marL="9525" marR="9525" marT="9525" marB="0" anchor="b"/>
                </a:tc>
                <a:tc>
                  <a:txBody>
                    <a:bodyPr/>
                    <a:lstStyle/>
                    <a:p>
                      <a:pPr algn="r" fontAlgn="b"/>
                      <a:r>
                        <a:rPr lang="en-GB" sz="1100" u="none" strike="noStrike" dirty="0">
                          <a:effectLst/>
                        </a:rPr>
                        <a:t>89.25524</a:t>
                      </a:r>
                      <a:endParaRPr lang="en-GB" sz="1100" b="0" i="0" u="none" strike="noStrike" dirty="0">
                        <a:solidFill>
                          <a:srgbClr val="000000"/>
                        </a:solidFill>
                        <a:effectLst/>
                        <a:latin typeface="Calibri"/>
                      </a:endParaRPr>
                    </a:p>
                  </a:txBody>
                  <a:tcPr marL="9525" marR="9525" marT="9525" marB="0" anchor="b"/>
                </a:tc>
                <a:tc>
                  <a:txBody>
                    <a:bodyPr/>
                    <a:lstStyle/>
                    <a:p>
                      <a:pPr algn="l" fontAlgn="b"/>
                      <a:r>
                        <a:rPr lang="en-GB" sz="1100" u="none" strike="noStrike">
                          <a:effectLst/>
                        </a:rPr>
                        <a:t>NA</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90.82703</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87.12455</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89.0387</a:t>
                      </a:r>
                      <a:endParaRPr lang="en-GB" sz="1100" b="0" i="0" u="none" strike="noStrike">
                        <a:solidFill>
                          <a:srgbClr val="000000"/>
                        </a:solidFill>
                        <a:effectLst/>
                        <a:latin typeface="Calibri"/>
                      </a:endParaRPr>
                    </a:p>
                  </a:txBody>
                  <a:tcPr marL="9525" marR="9525" marT="9525" marB="0" anchor="b"/>
                </a:tc>
              </a:tr>
              <a:tr h="190500">
                <a:tc>
                  <a:txBody>
                    <a:bodyPr/>
                    <a:lstStyle/>
                    <a:p>
                      <a:pPr algn="l" fontAlgn="b"/>
                      <a:r>
                        <a:rPr lang="en-GB" sz="1100" u="none" strike="noStrike">
                          <a:effectLst/>
                        </a:rPr>
                        <a:t>D</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272.3014</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88.46677</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270.827</a:t>
                      </a:r>
                      <a:endParaRPr lang="en-GB" sz="1100" b="0" i="0" u="none" strike="noStrike">
                        <a:solidFill>
                          <a:srgbClr val="000000"/>
                        </a:solidFill>
                        <a:effectLst/>
                        <a:latin typeface="Calibri"/>
                      </a:endParaRPr>
                    </a:p>
                  </a:txBody>
                  <a:tcPr marL="9525" marR="9525" marT="9525" marB="0" anchor="b"/>
                </a:tc>
                <a:tc>
                  <a:txBody>
                    <a:bodyPr/>
                    <a:lstStyle/>
                    <a:p>
                      <a:pPr algn="l" fontAlgn="b"/>
                      <a:r>
                        <a:rPr lang="en-GB" sz="1100" u="none" strike="noStrike">
                          <a:effectLst/>
                        </a:rPr>
                        <a:t>NA</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276.2395</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87.29949</a:t>
                      </a:r>
                      <a:endParaRPr lang="en-GB" sz="1100" b="0" i="0" u="none" strike="noStrike">
                        <a:solidFill>
                          <a:srgbClr val="000000"/>
                        </a:solidFill>
                        <a:effectLst/>
                        <a:latin typeface="Calibri"/>
                      </a:endParaRPr>
                    </a:p>
                  </a:txBody>
                  <a:tcPr marL="9525" marR="9525" marT="9525" marB="0" anchor="b"/>
                </a:tc>
              </a:tr>
              <a:tr h="190500">
                <a:tc>
                  <a:txBody>
                    <a:bodyPr/>
                    <a:lstStyle/>
                    <a:p>
                      <a:pPr algn="l" fontAlgn="b"/>
                      <a:r>
                        <a:rPr lang="en-GB" sz="1100" u="none" strike="noStrike" dirty="0">
                          <a:solidFill>
                            <a:srgbClr val="FFC000"/>
                          </a:solidFill>
                          <a:effectLst/>
                        </a:rPr>
                        <a:t>E</a:t>
                      </a:r>
                      <a:endParaRPr lang="en-GB" sz="1100" b="0" i="0" u="none" strike="noStrike" dirty="0">
                        <a:solidFill>
                          <a:srgbClr val="FFC000"/>
                        </a:solidFill>
                        <a:effectLst/>
                        <a:latin typeface="Calibri"/>
                      </a:endParaRPr>
                    </a:p>
                  </a:txBody>
                  <a:tcPr marL="9525" marR="9525" marT="9525" marB="0" anchor="b"/>
                </a:tc>
                <a:tc>
                  <a:txBody>
                    <a:bodyPr/>
                    <a:lstStyle/>
                    <a:p>
                      <a:pPr algn="r" fontAlgn="b"/>
                      <a:r>
                        <a:rPr lang="en-GB" sz="1100" u="none" strike="noStrike">
                          <a:effectLst/>
                        </a:rPr>
                        <a:t>268.3426</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dirty="0">
                          <a:solidFill>
                            <a:srgbClr val="00B050"/>
                          </a:solidFill>
                          <a:effectLst/>
                        </a:rPr>
                        <a:t>89.78423</a:t>
                      </a:r>
                      <a:endParaRPr lang="en-GB" sz="1100" b="0" i="0" u="none" strike="noStrike" dirty="0">
                        <a:solidFill>
                          <a:srgbClr val="00B050"/>
                        </a:solidFill>
                        <a:effectLst/>
                        <a:latin typeface="Calibri"/>
                      </a:endParaRPr>
                    </a:p>
                  </a:txBody>
                  <a:tcPr marL="9525" marR="9525" marT="9525" marB="0" anchor="b"/>
                </a:tc>
                <a:tc>
                  <a:txBody>
                    <a:bodyPr/>
                    <a:lstStyle/>
                    <a:p>
                      <a:pPr algn="r" fontAlgn="b"/>
                      <a:r>
                        <a:rPr lang="en-GB" sz="1100" u="none" strike="noStrike">
                          <a:effectLst/>
                        </a:rPr>
                        <a:t>267.1246</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96.23953</a:t>
                      </a:r>
                      <a:endParaRPr lang="en-GB" sz="1100" b="0" i="0" u="none" strike="noStrike">
                        <a:solidFill>
                          <a:srgbClr val="000000"/>
                        </a:solidFill>
                        <a:effectLst/>
                        <a:latin typeface="Calibri"/>
                      </a:endParaRPr>
                    </a:p>
                  </a:txBody>
                  <a:tcPr marL="9525" marR="9525" marT="9525" marB="0" anchor="b"/>
                </a:tc>
                <a:tc>
                  <a:txBody>
                    <a:bodyPr/>
                    <a:lstStyle/>
                    <a:p>
                      <a:pPr algn="l" fontAlgn="b"/>
                      <a:r>
                        <a:rPr lang="en-GB" sz="1100" u="none" strike="noStrike">
                          <a:effectLst/>
                        </a:rPr>
                        <a:t>NA</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dirty="0">
                          <a:solidFill>
                            <a:schemeClr val="tx1"/>
                          </a:solidFill>
                          <a:effectLst/>
                        </a:rPr>
                        <a:t>89.83432</a:t>
                      </a:r>
                      <a:endParaRPr lang="en-GB" sz="1100" b="0" i="0" u="none" strike="noStrike" dirty="0">
                        <a:solidFill>
                          <a:schemeClr val="tx1"/>
                        </a:solidFill>
                        <a:effectLst/>
                        <a:latin typeface="Calibri"/>
                      </a:endParaRPr>
                    </a:p>
                  </a:txBody>
                  <a:tcPr marL="9525" marR="9525" marT="9525" marB="0" anchor="b"/>
                </a:tc>
              </a:tr>
              <a:tr h="190500">
                <a:tc>
                  <a:txBody>
                    <a:bodyPr/>
                    <a:lstStyle/>
                    <a:p>
                      <a:pPr algn="l" fontAlgn="b"/>
                      <a:r>
                        <a:rPr lang="en-GB" sz="1100" u="none" strike="noStrike" dirty="0">
                          <a:solidFill>
                            <a:schemeClr val="tx1"/>
                          </a:solidFill>
                          <a:effectLst/>
                        </a:rPr>
                        <a:t>F</a:t>
                      </a:r>
                      <a:endParaRPr lang="en-GB" sz="1100" b="0" i="0" u="none" strike="noStrike" dirty="0">
                        <a:solidFill>
                          <a:schemeClr val="tx1"/>
                        </a:solidFill>
                        <a:effectLst/>
                        <a:latin typeface="Calibri"/>
                      </a:endParaRPr>
                    </a:p>
                  </a:txBody>
                  <a:tcPr marL="9525" marR="9525" marT="9525" marB="0" anchor="b"/>
                </a:tc>
                <a:tc>
                  <a:txBody>
                    <a:bodyPr/>
                    <a:lstStyle/>
                    <a:p>
                      <a:pPr algn="r" fontAlgn="b"/>
                      <a:r>
                        <a:rPr lang="en-GB" sz="1100" u="none" strike="noStrike">
                          <a:effectLst/>
                        </a:rPr>
                        <a:t>269.5052</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dirty="0">
                          <a:solidFill>
                            <a:schemeClr val="tx1"/>
                          </a:solidFill>
                          <a:effectLst/>
                        </a:rPr>
                        <a:t>89.70992</a:t>
                      </a:r>
                      <a:endParaRPr lang="en-GB" sz="1100" b="0" i="0" u="none" strike="noStrike" dirty="0">
                        <a:solidFill>
                          <a:schemeClr val="tx1"/>
                        </a:solidFill>
                        <a:effectLst/>
                        <a:latin typeface="Calibri"/>
                      </a:endParaRPr>
                    </a:p>
                  </a:txBody>
                  <a:tcPr marL="9525" marR="9525" marT="9525" marB="0" anchor="b"/>
                </a:tc>
                <a:tc>
                  <a:txBody>
                    <a:bodyPr/>
                    <a:lstStyle/>
                    <a:p>
                      <a:pPr algn="r" fontAlgn="b"/>
                      <a:r>
                        <a:rPr lang="en-GB" sz="1100" u="none" strike="noStrike" dirty="0">
                          <a:effectLst/>
                        </a:rPr>
                        <a:t>269.0387</a:t>
                      </a:r>
                      <a:endParaRPr lang="en-GB" sz="1100" b="0" i="0" u="none" strike="noStrike" dirty="0">
                        <a:solidFill>
                          <a:srgbClr val="000000"/>
                        </a:solidFill>
                        <a:effectLst/>
                        <a:latin typeface="Calibri"/>
                      </a:endParaRPr>
                    </a:p>
                  </a:txBody>
                  <a:tcPr marL="9525" marR="9525" marT="9525" marB="0" anchor="b"/>
                </a:tc>
                <a:tc>
                  <a:txBody>
                    <a:bodyPr/>
                    <a:lstStyle/>
                    <a:p>
                      <a:pPr algn="r" fontAlgn="b"/>
                      <a:r>
                        <a:rPr lang="en-GB" sz="1100" u="none" strike="noStrike">
                          <a:effectLst/>
                        </a:rPr>
                        <a:t>267.2995</a:t>
                      </a:r>
                      <a:endParaRPr lang="en-GB" sz="1100" b="0" i="0" u="none" strike="noStrike">
                        <a:solidFill>
                          <a:srgbClr val="000000"/>
                        </a:solidFill>
                        <a:effectLst/>
                        <a:latin typeface="Calibri"/>
                      </a:endParaRPr>
                    </a:p>
                  </a:txBody>
                  <a:tcPr marL="9525" marR="9525" marT="9525" marB="0" anchor="b"/>
                </a:tc>
                <a:tc>
                  <a:txBody>
                    <a:bodyPr/>
                    <a:lstStyle/>
                    <a:p>
                      <a:pPr algn="r" fontAlgn="b"/>
                      <a:r>
                        <a:rPr lang="en-GB" sz="1100" u="none" strike="noStrike">
                          <a:effectLst/>
                        </a:rPr>
                        <a:t>269.8343</a:t>
                      </a:r>
                      <a:endParaRPr lang="en-GB" sz="1100" b="0" i="0" u="none" strike="noStrike">
                        <a:solidFill>
                          <a:srgbClr val="000000"/>
                        </a:solidFill>
                        <a:effectLst/>
                        <a:latin typeface="Calibri"/>
                      </a:endParaRPr>
                    </a:p>
                  </a:txBody>
                  <a:tcPr marL="9525" marR="9525" marT="9525" marB="0" anchor="b"/>
                </a:tc>
                <a:tc>
                  <a:txBody>
                    <a:bodyPr/>
                    <a:lstStyle/>
                    <a:p>
                      <a:pPr algn="l" fontAlgn="b"/>
                      <a:r>
                        <a:rPr lang="en-GB" sz="1100" u="none" strike="noStrike" dirty="0">
                          <a:effectLst/>
                        </a:rPr>
                        <a:t>NA</a:t>
                      </a:r>
                      <a:endParaRPr lang="en-GB" sz="1100" b="0" i="0" u="none" strike="noStrike" dirty="0">
                        <a:solidFill>
                          <a:srgbClr val="000000"/>
                        </a:solidFill>
                        <a:effectLst/>
                        <a:latin typeface="Calibri"/>
                      </a:endParaRPr>
                    </a:p>
                  </a:txBody>
                  <a:tcPr marL="9525" marR="9525" marT="9525" marB="0" anchor="b"/>
                </a:tc>
              </a:tr>
            </a:tbl>
          </a:graphicData>
        </a:graphic>
      </p:graphicFrame>
      <p:sp>
        <p:nvSpPr>
          <p:cNvPr id="5" name="TextBox 4"/>
          <p:cNvSpPr txBox="1"/>
          <p:nvPr/>
        </p:nvSpPr>
        <p:spPr>
          <a:xfrm>
            <a:off x="91055" y="1707277"/>
            <a:ext cx="1512168" cy="523220"/>
          </a:xfrm>
          <a:prstGeom prst="rect">
            <a:avLst/>
          </a:prstGeom>
          <a:noFill/>
        </p:spPr>
        <p:txBody>
          <a:bodyPr wrap="square" rtlCol="0">
            <a:spAutoFit/>
          </a:bodyPr>
          <a:lstStyle/>
          <a:p>
            <a:r>
              <a:rPr lang="en-GB" sz="1400" dirty="0" smtClean="0"/>
              <a:t>Lowest cost </a:t>
            </a:r>
          </a:p>
          <a:p>
            <a:r>
              <a:rPr lang="en-GB" sz="1400" dirty="0" smtClean="0"/>
              <a:t>Option C</a:t>
            </a:r>
            <a:endParaRPr lang="en-GB" sz="1400" dirty="0"/>
          </a:p>
        </p:txBody>
      </p:sp>
      <p:cxnSp>
        <p:nvCxnSpPr>
          <p:cNvPr id="7" name="Straight Connector 6"/>
          <p:cNvCxnSpPr>
            <a:stCxn id="5" idx="3"/>
            <a:endCxn id="4" idx="1"/>
          </p:cNvCxnSpPr>
          <p:nvPr/>
        </p:nvCxnSpPr>
        <p:spPr>
          <a:xfrm>
            <a:off x="1603223" y="1968887"/>
            <a:ext cx="484719" cy="217299"/>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331014" y="1662966"/>
            <a:ext cx="1512168" cy="523220"/>
          </a:xfrm>
          <a:prstGeom prst="rect">
            <a:avLst/>
          </a:prstGeom>
          <a:noFill/>
        </p:spPr>
        <p:txBody>
          <a:bodyPr wrap="square" rtlCol="0">
            <a:spAutoFit/>
          </a:bodyPr>
          <a:lstStyle/>
          <a:p>
            <a:r>
              <a:rPr lang="en-GB" sz="1400" dirty="0" smtClean="0"/>
              <a:t>All angles &gt; 90 degrees so stop</a:t>
            </a:r>
            <a:endParaRPr lang="en-GB" sz="1400" dirty="0"/>
          </a:p>
        </p:txBody>
      </p:sp>
      <p:cxnSp>
        <p:nvCxnSpPr>
          <p:cNvPr id="9" name="Straight Connector 8"/>
          <p:cNvCxnSpPr/>
          <p:nvPr/>
        </p:nvCxnSpPr>
        <p:spPr>
          <a:xfrm flipH="1">
            <a:off x="6391364" y="1914282"/>
            <a:ext cx="936104" cy="10921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67544" y="3429000"/>
            <a:ext cx="8375638" cy="2031325"/>
          </a:xfrm>
          <a:prstGeom prst="rect">
            <a:avLst/>
          </a:prstGeom>
          <a:noFill/>
        </p:spPr>
        <p:txBody>
          <a:bodyPr wrap="square" rtlCol="0">
            <a:spAutoFit/>
          </a:bodyPr>
          <a:lstStyle/>
          <a:p>
            <a:r>
              <a:rPr lang="en-GB" dirty="0" smtClean="0"/>
              <a:t>Starting at the lowest cost option, option C, the column on that row with the smallest angle is option A, so the first part of the frontier is C_A.</a:t>
            </a:r>
          </a:p>
          <a:p>
            <a:r>
              <a:rPr lang="en-GB" dirty="0" smtClean="0"/>
              <a:t>From option A, the column on that row with the smallest angle is option E, so the frontier is now C_A_E.</a:t>
            </a:r>
          </a:p>
          <a:p>
            <a:r>
              <a:rPr lang="en-GB" dirty="0" smtClean="0"/>
              <a:t>From option E, the column on that row with the smallest angle is option B.</a:t>
            </a:r>
          </a:p>
          <a:p>
            <a:r>
              <a:rPr lang="en-GB" dirty="0" smtClean="0"/>
              <a:t>No option in row B has an angle less than 90 degrees, indicating that it is the end of the frontier.</a:t>
            </a:r>
          </a:p>
        </p:txBody>
      </p:sp>
    </p:spTree>
    <p:extLst>
      <p:ext uri="{BB962C8B-B14F-4D97-AF65-F5344CB8AC3E}">
        <p14:creationId xmlns:p14="http://schemas.microsoft.com/office/powerpoint/2010/main" val="3497164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User\My Documents\Downloads\Contours.tif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277451"/>
            <a:ext cx="7632848" cy="610627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3"/>
          <p:cNvGraphicFramePr>
            <a:graphicFrameLocks noGrp="1"/>
          </p:cNvGraphicFramePr>
          <p:nvPr>
            <p:extLst>
              <p:ext uri="{D42A27DB-BD31-4B8C-83A1-F6EECF244321}">
                <p14:modId xmlns:p14="http://schemas.microsoft.com/office/powerpoint/2010/main" val="6088452"/>
              </p:ext>
            </p:extLst>
          </p:nvPr>
        </p:nvGraphicFramePr>
        <p:xfrm>
          <a:off x="1835696" y="836712"/>
          <a:ext cx="1368152" cy="2322043"/>
        </p:xfrm>
        <a:graphic>
          <a:graphicData uri="http://schemas.openxmlformats.org/drawingml/2006/table">
            <a:tbl>
              <a:tblPr firstRow="1" bandRow="1">
                <a:tableStyleId>{073A0DAA-6AF3-43AB-8588-CEC1D06C72B9}</a:tableStyleId>
              </a:tblPr>
              <a:tblGrid>
                <a:gridCol w="684076"/>
                <a:gridCol w="684076"/>
              </a:tblGrid>
              <a:tr h="240236">
                <a:tc>
                  <a:txBody>
                    <a:bodyPr/>
                    <a:lstStyle/>
                    <a:p>
                      <a:r>
                        <a:rPr lang="en-GB" sz="1050" dirty="0" smtClean="0"/>
                        <a:t>Path</a:t>
                      </a:r>
                      <a:endParaRPr lang="en-GB" sz="1050" dirty="0"/>
                    </a:p>
                  </a:txBody>
                  <a:tcPr/>
                </a:tc>
                <a:tc>
                  <a:txBody>
                    <a:bodyPr/>
                    <a:lstStyle/>
                    <a:p>
                      <a:r>
                        <a:rPr lang="en-GB" sz="1050" dirty="0" smtClean="0"/>
                        <a:t>Prop</a:t>
                      </a:r>
                      <a:endParaRPr lang="en-GB" sz="1050" dirty="0"/>
                    </a:p>
                  </a:txBody>
                  <a:tcPr/>
                </a:tc>
              </a:tr>
              <a:tr h="240236">
                <a:tc>
                  <a:txBody>
                    <a:bodyPr/>
                    <a:lstStyle/>
                    <a:p>
                      <a:r>
                        <a:rPr lang="en-GB" sz="1050" b="1" dirty="0" smtClean="0"/>
                        <a:t>CAEB</a:t>
                      </a:r>
                      <a:endParaRPr lang="en-GB" sz="1050" b="1" dirty="0"/>
                    </a:p>
                  </a:txBody>
                  <a:tcPr/>
                </a:tc>
                <a:tc>
                  <a:txBody>
                    <a:bodyPr/>
                    <a:lstStyle/>
                    <a:p>
                      <a:r>
                        <a:rPr lang="en-GB" sz="1050" b="1" dirty="0" smtClean="0"/>
                        <a:t>0.334</a:t>
                      </a:r>
                      <a:endParaRPr lang="en-GB" sz="1050" b="1" dirty="0"/>
                    </a:p>
                  </a:txBody>
                  <a:tcPr/>
                </a:tc>
              </a:tr>
              <a:tr h="240236">
                <a:tc>
                  <a:txBody>
                    <a:bodyPr/>
                    <a:lstStyle/>
                    <a:p>
                      <a:r>
                        <a:rPr lang="en-GB" sz="1050" dirty="0" smtClean="0"/>
                        <a:t>CEB</a:t>
                      </a:r>
                      <a:endParaRPr lang="en-GB" sz="1050" dirty="0"/>
                    </a:p>
                  </a:txBody>
                  <a:tcPr/>
                </a:tc>
                <a:tc>
                  <a:txBody>
                    <a:bodyPr/>
                    <a:lstStyle/>
                    <a:p>
                      <a:r>
                        <a:rPr lang="en-GB" sz="1050" dirty="0" smtClean="0"/>
                        <a:t>0.253</a:t>
                      </a:r>
                      <a:endParaRPr lang="en-GB" sz="1050" dirty="0"/>
                    </a:p>
                  </a:txBody>
                  <a:tcPr/>
                </a:tc>
              </a:tr>
              <a:tr h="240236">
                <a:tc>
                  <a:txBody>
                    <a:bodyPr/>
                    <a:lstStyle/>
                    <a:p>
                      <a:r>
                        <a:rPr lang="en-GB" sz="1050" dirty="0" smtClean="0"/>
                        <a:t>AEB</a:t>
                      </a:r>
                      <a:endParaRPr lang="en-GB" sz="1050" dirty="0"/>
                    </a:p>
                  </a:txBody>
                  <a:tcPr/>
                </a:tc>
                <a:tc>
                  <a:txBody>
                    <a:bodyPr/>
                    <a:lstStyle/>
                    <a:p>
                      <a:r>
                        <a:rPr lang="en-GB" sz="1050" dirty="0" smtClean="0"/>
                        <a:t>0.148</a:t>
                      </a:r>
                      <a:endParaRPr lang="en-GB" sz="1050" dirty="0"/>
                    </a:p>
                  </a:txBody>
                  <a:tcPr/>
                </a:tc>
              </a:tr>
              <a:tr h="240236">
                <a:tc>
                  <a:txBody>
                    <a:bodyPr/>
                    <a:lstStyle/>
                    <a:p>
                      <a:r>
                        <a:rPr lang="en-GB" sz="1050" dirty="0" smtClean="0"/>
                        <a:t>CAEFB</a:t>
                      </a:r>
                      <a:endParaRPr lang="en-GB" sz="1050" dirty="0"/>
                    </a:p>
                  </a:txBody>
                  <a:tcPr/>
                </a:tc>
                <a:tc>
                  <a:txBody>
                    <a:bodyPr/>
                    <a:lstStyle/>
                    <a:p>
                      <a:r>
                        <a:rPr lang="en-GB" sz="1050" dirty="0" smtClean="0"/>
                        <a:t>0.116</a:t>
                      </a:r>
                      <a:endParaRPr lang="en-GB" sz="1050" dirty="0"/>
                    </a:p>
                  </a:txBody>
                  <a:tcPr/>
                </a:tc>
              </a:tr>
              <a:tr h="240236">
                <a:tc>
                  <a:txBody>
                    <a:bodyPr/>
                    <a:lstStyle/>
                    <a:p>
                      <a:r>
                        <a:rPr lang="en-GB" sz="1050" dirty="0" smtClean="0"/>
                        <a:t>AEFB</a:t>
                      </a:r>
                      <a:endParaRPr lang="en-GB" sz="1050" dirty="0"/>
                    </a:p>
                  </a:txBody>
                  <a:tcPr/>
                </a:tc>
                <a:tc>
                  <a:txBody>
                    <a:bodyPr/>
                    <a:lstStyle/>
                    <a:p>
                      <a:r>
                        <a:rPr lang="en-GB" sz="1050" dirty="0" smtClean="0"/>
                        <a:t>0.075</a:t>
                      </a:r>
                      <a:endParaRPr lang="en-GB" sz="1050" dirty="0"/>
                    </a:p>
                  </a:txBody>
                  <a:tcPr/>
                </a:tc>
              </a:tr>
              <a:tr h="240236">
                <a:tc>
                  <a:txBody>
                    <a:bodyPr/>
                    <a:lstStyle/>
                    <a:p>
                      <a:r>
                        <a:rPr lang="en-GB" sz="1050" dirty="0" smtClean="0"/>
                        <a:t>CEFB</a:t>
                      </a:r>
                      <a:endParaRPr lang="en-GB" sz="1050" dirty="0"/>
                    </a:p>
                  </a:txBody>
                  <a:tcPr/>
                </a:tc>
                <a:tc>
                  <a:txBody>
                    <a:bodyPr/>
                    <a:lstStyle/>
                    <a:p>
                      <a:r>
                        <a:rPr lang="en-GB" sz="1050" dirty="0" smtClean="0"/>
                        <a:t>0.052</a:t>
                      </a:r>
                      <a:endParaRPr lang="en-GB" sz="1050" dirty="0"/>
                    </a:p>
                  </a:txBody>
                  <a:tcPr/>
                </a:tc>
              </a:tr>
              <a:tr h="240236">
                <a:tc>
                  <a:txBody>
                    <a:bodyPr/>
                    <a:lstStyle/>
                    <a:p>
                      <a:r>
                        <a:rPr lang="en-GB" sz="1050" dirty="0" smtClean="0"/>
                        <a:t>AFB</a:t>
                      </a:r>
                      <a:endParaRPr lang="en-GB" sz="1050" dirty="0"/>
                    </a:p>
                  </a:txBody>
                  <a:tcPr/>
                </a:tc>
                <a:tc>
                  <a:txBody>
                    <a:bodyPr/>
                    <a:lstStyle/>
                    <a:p>
                      <a:r>
                        <a:rPr lang="en-GB" sz="1050" dirty="0" smtClean="0"/>
                        <a:t>0.013</a:t>
                      </a:r>
                      <a:endParaRPr lang="en-GB" sz="1050" dirty="0"/>
                    </a:p>
                  </a:txBody>
                  <a:tcPr/>
                </a:tc>
              </a:tr>
              <a:tr h="310363">
                <a:tc>
                  <a:txBody>
                    <a:bodyPr/>
                    <a:lstStyle/>
                    <a:p>
                      <a:r>
                        <a:rPr lang="en-GB" sz="1050" dirty="0" smtClean="0"/>
                        <a:t>AB</a:t>
                      </a:r>
                      <a:endParaRPr lang="en-GB" sz="1050" dirty="0"/>
                    </a:p>
                  </a:txBody>
                  <a:tcPr/>
                </a:tc>
                <a:tc>
                  <a:txBody>
                    <a:bodyPr/>
                    <a:lstStyle/>
                    <a:p>
                      <a:r>
                        <a:rPr lang="en-GB" sz="1050" dirty="0" smtClean="0"/>
                        <a:t>0.001</a:t>
                      </a:r>
                      <a:endParaRPr lang="en-GB" sz="1050" dirty="0"/>
                    </a:p>
                  </a:txBody>
                  <a:tcPr/>
                </a:tc>
              </a:tr>
            </a:tbl>
          </a:graphicData>
        </a:graphic>
      </p:graphicFrame>
    </p:spTree>
    <p:extLst>
      <p:ext uri="{BB962C8B-B14F-4D97-AF65-F5344CB8AC3E}">
        <p14:creationId xmlns:p14="http://schemas.microsoft.com/office/powerpoint/2010/main" val="3260468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Interpreting Angle Blocks</a:t>
            </a:r>
            <a:endParaRPr lang="en-GB" dirty="0"/>
          </a:p>
        </p:txBody>
      </p:sp>
      <p:sp>
        <p:nvSpPr>
          <p:cNvPr id="3" name="Content Placeholder 2"/>
          <p:cNvSpPr>
            <a:spLocks noGrp="1"/>
          </p:cNvSpPr>
          <p:nvPr>
            <p:ph idx="1"/>
          </p:nvPr>
        </p:nvSpPr>
        <p:spPr/>
        <p:txBody>
          <a:bodyPr>
            <a:normAutofit/>
          </a:bodyPr>
          <a:lstStyle/>
          <a:p>
            <a:r>
              <a:rPr lang="en-GB" sz="2400" dirty="0" smtClean="0"/>
              <a:t>ICERs are knowable directly from the angles in the Angle Block</a:t>
            </a:r>
          </a:p>
          <a:p>
            <a:r>
              <a:rPr lang="en-GB" sz="2400" dirty="0" smtClean="0"/>
              <a:t>A plausible ICER Credible Interval can therefore be calculated for each option: </a:t>
            </a:r>
          </a:p>
          <a:p>
            <a:pPr lvl="1"/>
            <a:r>
              <a:rPr lang="en-GB" sz="2000" dirty="0" smtClean="0"/>
              <a:t>assuming the ‘optimal’ frontier;</a:t>
            </a:r>
          </a:p>
          <a:p>
            <a:pPr lvl="1"/>
            <a:r>
              <a:rPr lang="en-GB" sz="2000" dirty="0" smtClean="0"/>
              <a:t>assuming other plausible candidate frontiers</a:t>
            </a:r>
          </a:p>
          <a:p>
            <a:endParaRPr lang="en-GB" sz="2400" dirty="0" smtClean="0"/>
          </a:p>
          <a:p>
            <a:endParaRPr lang="en-GB" dirty="0" smtClean="0"/>
          </a:p>
          <a:p>
            <a:endParaRPr lang="en-GB" dirty="0"/>
          </a:p>
        </p:txBody>
      </p:sp>
      <mc:AlternateContent xmlns:mc="http://schemas.openxmlformats.org/markup-compatibility/2006">
        <mc:Choice xmlns:a14="http://schemas.microsoft.com/office/drawing/2010/main" Requires="a14">
          <p:graphicFrame>
            <p:nvGraphicFramePr>
              <p:cNvPr id="4" name="Table 3"/>
              <p:cNvGraphicFramePr>
                <a:graphicFrameLocks noGrp="1"/>
              </p:cNvGraphicFramePr>
              <p:nvPr>
                <p:extLst>
                  <p:ext uri="{D42A27DB-BD31-4B8C-83A1-F6EECF244321}">
                    <p14:modId xmlns:p14="http://schemas.microsoft.com/office/powerpoint/2010/main" val="61460047"/>
                  </p:ext>
                </p:extLst>
              </p:nvPr>
            </p:nvGraphicFramePr>
            <p:xfrm>
              <a:off x="467544" y="3861048"/>
              <a:ext cx="8208912" cy="2123440"/>
            </p:xfrm>
            <a:graphic>
              <a:graphicData uri="http://schemas.openxmlformats.org/drawingml/2006/table">
                <a:tbl>
                  <a:tblPr firstRow="1" bandRow="1">
                    <a:tableStyleId>{5C22544A-7EE6-4342-B048-85BDC9FD1C3A}</a:tableStyleId>
                  </a:tblPr>
                  <a:tblGrid>
                    <a:gridCol w="4104456"/>
                    <a:gridCol w="4104456"/>
                  </a:tblGrid>
                  <a:tr h="280040">
                    <a:tc>
                      <a:txBody>
                        <a:bodyPr/>
                        <a:lstStyle/>
                        <a:p>
                          <a:r>
                            <a:rPr lang="en-GB" dirty="0" smtClean="0"/>
                            <a:t>Angle from horizontal, going anticlockwise</a:t>
                          </a:r>
                          <a:endParaRPr lang="en-GB" dirty="0"/>
                        </a:p>
                      </a:txBody>
                      <a:tcPr/>
                    </a:tc>
                    <a:tc>
                      <a:txBody>
                        <a:bodyPr/>
                        <a:lstStyle/>
                        <a:p>
                          <a:r>
                            <a:rPr lang="en-GB" dirty="0" smtClean="0"/>
                            <a:t>ICER/Interpretation</a:t>
                          </a:r>
                          <a:endParaRPr lang="en-GB" dirty="0"/>
                        </a:p>
                      </a:txBody>
                      <a:tcPr/>
                    </a:tc>
                  </a:tr>
                  <a:tr h="370840">
                    <a:tc>
                      <a:txBody>
                        <a:bodyPr/>
                        <a:lstStyle/>
                        <a:p>
                          <a:r>
                            <a:rPr lang="en-GB" dirty="0" smtClean="0"/>
                            <a:t>0 up</a:t>
                          </a:r>
                          <a:r>
                            <a:rPr lang="en-GB" baseline="0" dirty="0" smtClean="0"/>
                            <a:t> to 90 degrees</a:t>
                          </a:r>
                          <a:endParaRPr lang="en-GB" dirty="0"/>
                        </a:p>
                      </a:txBody>
                      <a:tcPr/>
                    </a:tc>
                    <a:tc>
                      <a:txBody>
                        <a:bodyPr/>
                        <a:lstStyle/>
                        <a:p>
                          <a:r>
                            <a:rPr lang="en-GB" dirty="0" smtClean="0"/>
                            <a:t>tan</a:t>
                          </a:r>
                          <a:r>
                            <a:rPr lang="en-GB" baseline="0" dirty="0" smtClean="0"/>
                            <a:t>(</a:t>
                          </a:r>
                          <a14:m>
                            <m:oMath xmlns:m="http://schemas.openxmlformats.org/officeDocument/2006/math">
                              <m:r>
                                <a:rPr lang="en-GB" b="0" i="1" smtClean="0">
                                  <a:latin typeface="Cambria Math"/>
                                  <a:ea typeface="Cambria Math"/>
                                </a:rPr>
                                <m:t>𝜃</m:t>
                              </m:r>
                            </m:oMath>
                          </a14:m>
                          <a:r>
                            <a:rPr lang="en-GB" dirty="0" smtClean="0"/>
                            <a:t>)</a:t>
                          </a:r>
                          <a:endParaRPr lang="en-GB" dirty="0"/>
                        </a:p>
                      </a:txBody>
                      <a:tcPr/>
                    </a:tc>
                  </a:tr>
                  <a:tr h="370840">
                    <a:tc>
                      <a:txBody>
                        <a:bodyPr/>
                        <a:lstStyle/>
                        <a:p>
                          <a:r>
                            <a:rPr lang="en-GB" dirty="0" smtClean="0"/>
                            <a:t>90 degrees up to 180 degrees</a:t>
                          </a:r>
                          <a:endParaRPr lang="en-GB" dirty="0"/>
                        </a:p>
                      </a:txBody>
                      <a:tcPr/>
                    </a:tc>
                    <a:tc>
                      <a:txBody>
                        <a:bodyPr/>
                        <a:lstStyle/>
                        <a:p>
                          <a:r>
                            <a:rPr lang="en-GB" dirty="0" smtClean="0"/>
                            <a:t>Dominated</a:t>
                          </a:r>
                          <a:endParaRPr lang="en-GB" dirty="0"/>
                        </a:p>
                      </a:txBody>
                      <a:tcPr/>
                    </a:tc>
                  </a:tr>
                  <a:tr h="370840">
                    <a:tc>
                      <a:txBody>
                        <a:bodyPr/>
                        <a:lstStyle/>
                        <a:p>
                          <a:r>
                            <a:rPr lang="en-GB" dirty="0" smtClean="0"/>
                            <a:t>180 degrees up to 270 degrees</a:t>
                          </a:r>
                          <a:endParaRPr lang="en-GB" dirty="0"/>
                        </a:p>
                      </a:txBody>
                      <a:tcPr/>
                    </a:tc>
                    <a:tc>
                      <a:txBody>
                        <a:bodyPr/>
                        <a:lstStyle/>
                        <a:p>
                          <a:r>
                            <a:rPr lang="en-GB" dirty="0" smtClean="0"/>
                            <a:t>Disinvestment</a:t>
                          </a:r>
                          <a:endParaRPr lang="en-GB" dirty="0"/>
                        </a:p>
                      </a:txBody>
                      <a:tcPr/>
                    </a:tc>
                  </a:tr>
                  <a:tr h="370840">
                    <a:tc>
                      <a:txBody>
                        <a:bodyPr/>
                        <a:lstStyle/>
                        <a:p>
                          <a:r>
                            <a:rPr lang="en-GB" dirty="0" smtClean="0"/>
                            <a:t>270 degrees up to 360</a:t>
                          </a:r>
                          <a:r>
                            <a:rPr lang="en-GB" baseline="0" dirty="0" smtClean="0"/>
                            <a:t> degrees</a:t>
                          </a:r>
                          <a:endParaRPr lang="en-GB" dirty="0"/>
                        </a:p>
                      </a:txBody>
                      <a:tcPr/>
                    </a:tc>
                    <a:tc>
                      <a:txBody>
                        <a:bodyPr/>
                        <a:lstStyle/>
                        <a:p>
                          <a:r>
                            <a:rPr lang="en-GB" dirty="0" smtClean="0"/>
                            <a:t>Dominating</a:t>
                          </a:r>
                          <a:endParaRPr lang="en-GB" dirty="0"/>
                        </a:p>
                      </a:txBody>
                      <a:tcPr/>
                    </a:tc>
                  </a:tr>
                </a:tbl>
              </a:graphicData>
            </a:graphic>
          </p:graphicFrame>
        </mc:Choice>
        <mc:Fallback>
          <p:graphicFrame>
            <p:nvGraphicFramePr>
              <p:cNvPr id="4" name="Table 3"/>
              <p:cNvGraphicFramePr>
                <a:graphicFrameLocks noGrp="1"/>
              </p:cNvGraphicFramePr>
              <p:nvPr>
                <p:extLst>
                  <p:ext uri="{D42A27DB-BD31-4B8C-83A1-F6EECF244321}">
                    <p14:modId xmlns:p14="http://schemas.microsoft.com/office/powerpoint/2010/main" val="61460047"/>
                  </p:ext>
                </p:extLst>
              </p:nvPr>
            </p:nvGraphicFramePr>
            <p:xfrm>
              <a:off x="467544" y="3861048"/>
              <a:ext cx="8208912" cy="2123440"/>
            </p:xfrm>
            <a:graphic>
              <a:graphicData uri="http://schemas.openxmlformats.org/drawingml/2006/table">
                <a:tbl>
                  <a:tblPr firstRow="1" bandRow="1">
                    <a:tableStyleId>{5C22544A-7EE6-4342-B048-85BDC9FD1C3A}</a:tableStyleId>
                  </a:tblPr>
                  <a:tblGrid>
                    <a:gridCol w="4104456"/>
                    <a:gridCol w="4104456"/>
                  </a:tblGrid>
                  <a:tr h="640080">
                    <a:tc>
                      <a:txBody>
                        <a:bodyPr/>
                        <a:lstStyle/>
                        <a:p>
                          <a:r>
                            <a:rPr lang="en-GB" dirty="0" smtClean="0"/>
                            <a:t>Angle from horizontal, going anticlockwise</a:t>
                          </a:r>
                          <a:endParaRPr lang="en-GB" dirty="0"/>
                        </a:p>
                      </a:txBody>
                      <a:tcPr/>
                    </a:tc>
                    <a:tc>
                      <a:txBody>
                        <a:bodyPr/>
                        <a:lstStyle/>
                        <a:p>
                          <a:r>
                            <a:rPr lang="en-GB" dirty="0" smtClean="0"/>
                            <a:t>ICER/Interpretation</a:t>
                          </a:r>
                          <a:endParaRPr lang="en-GB" dirty="0"/>
                        </a:p>
                      </a:txBody>
                      <a:tcPr/>
                    </a:tc>
                  </a:tr>
                  <a:tr h="370840">
                    <a:tc>
                      <a:txBody>
                        <a:bodyPr/>
                        <a:lstStyle/>
                        <a:p>
                          <a:r>
                            <a:rPr lang="en-GB" dirty="0" smtClean="0"/>
                            <a:t>0 up</a:t>
                          </a:r>
                          <a:r>
                            <a:rPr lang="en-GB" baseline="0" dirty="0" smtClean="0"/>
                            <a:t> to 90 degrees</a:t>
                          </a:r>
                          <a:endParaRPr lang="en-GB" dirty="0"/>
                        </a:p>
                      </a:txBody>
                      <a:tcPr/>
                    </a:tc>
                    <a:tc>
                      <a:txBody>
                        <a:bodyPr/>
                        <a:lstStyle/>
                        <a:p>
                          <a:endParaRPr lang="en-US"/>
                        </a:p>
                      </a:txBody>
                      <a:tcPr>
                        <a:blipFill rotWithShape="1">
                          <a:blip r:embed="rId2"/>
                          <a:stretch>
                            <a:fillRect l="-100149" t="-180328" r="-149" b="-324590"/>
                          </a:stretch>
                        </a:blipFill>
                      </a:tcPr>
                    </a:tc>
                  </a:tr>
                  <a:tr h="370840">
                    <a:tc>
                      <a:txBody>
                        <a:bodyPr/>
                        <a:lstStyle/>
                        <a:p>
                          <a:r>
                            <a:rPr lang="en-GB" dirty="0" smtClean="0"/>
                            <a:t>90 degrees up to 180 degrees</a:t>
                          </a:r>
                          <a:endParaRPr lang="en-GB" dirty="0"/>
                        </a:p>
                      </a:txBody>
                      <a:tcPr/>
                    </a:tc>
                    <a:tc>
                      <a:txBody>
                        <a:bodyPr/>
                        <a:lstStyle/>
                        <a:p>
                          <a:r>
                            <a:rPr lang="en-GB" dirty="0" smtClean="0"/>
                            <a:t>Dominated</a:t>
                          </a:r>
                          <a:endParaRPr lang="en-GB" dirty="0"/>
                        </a:p>
                      </a:txBody>
                      <a:tcPr/>
                    </a:tc>
                  </a:tr>
                  <a:tr h="370840">
                    <a:tc>
                      <a:txBody>
                        <a:bodyPr/>
                        <a:lstStyle/>
                        <a:p>
                          <a:r>
                            <a:rPr lang="en-GB" dirty="0" smtClean="0"/>
                            <a:t>180 degrees up to 270 degrees</a:t>
                          </a:r>
                          <a:endParaRPr lang="en-GB" dirty="0"/>
                        </a:p>
                      </a:txBody>
                      <a:tcPr/>
                    </a:tc>
                    <a:tc>
                      <a:txBody>
                        <a:bodyPr/>
                        <a:lstStyle/>
                        <a:p>
                          <a:r>
                            <a:rPr lang="en-GB" dirty="0" smtClean="0"/>
                            <a:t>Disinvestment</a:t>
                          </a:r>
                          <a:endParaRPr lang="en-GB" dirty="0"/>
                        </a:p>
                      </a:txBody>
                      <a:tcPr/>
                    </a:tc>
                  </a:tr>
                  <a:tr h="370840">
                    <a:tc>
                      <a:txBody>
                        <a:bodyPr/>
                        <a:lstStyle/>
                        <a:p>
                          <a:r>
                            <a:rPr lang="en-GB" dirty="0" smtClean="0"/>
                            <a:t>270 degrees up to 360</a:t>
                          </a:r>
                          <a:r>
                            <a:rPr lang="en-GB" baseline="0" dirty="0" smtClean="0"/>
                            <a:t> degrees</a:t>
                          </a:r>
                          <a:endParaRPr lang="en-GB" dirty="0"/>
                        </a:p>
                      </a:txBody>
                      <a:tcPr/>
                    </a:tc>
                    <a:tc>
                      <a:txBody>
                        <a:bodyPr/>
                        <a:lstStyle/>
                        <a:p>
                          <a:r>
                            <a:rPr lang="en-GB" dirty="0" smtClean="0"/>
                            <a:t>Dominating</a:t>
                          </a:r>
                          <a:endParaRPr lang="en-GB" dirty="0"/>
                        </a:p>
                      </a:txBody>
                      <a:tcPr/>
                    </a:tc>
                  </a:tr>
                </a:tbl>
              </a:graphicData>
            </a:graphic>
          </p:graphicFrame>
        </mc:Fallback>
      </mc:AlternateContent>
    </p:spTree>
    <p:extLst>
      <p:ext uri="{BB962C8B-B14F-4D97-AF65-F5344CB8AC3E}">
        <p14:creationId xmlns:p14="http://schemas.microsoft.com/office/powerpoint/2010/main" val="4038179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When two options are very similar</a:t>
            </a:r>
            <a:endParaRPr lang="en-GB" dirty="0"/>
          </a:p>
        </p:txBody>
      </p:sp>
      <p:sp>
        <p:nvSpPr>
          <p:cNvPr id="3" name="Content Placeholder 2"/>
          <p:cNvSpPr>
            <a:spLocks noGrp="1"/>
          </p:cNvSpPr>
          <p:nvPr>
            <p:ph idx="1"/>
          </p:nvPr>
        </p:nvSpPr>
        <p:spPr/>
        <p:txBody>
          <a:bodyPr>
            <a:normAutofit fontScale="85000" lnSpcReduction="20000"/>
          </a:bodyPr>
          <a:lstStyle/>
          <a:p>
            <a:r>
              <a:rPr lang="en-GB" dirty="0" smtClean="0"/>
              <a:t>‘</a:t>
            </a:r>
            <a:r>
              <a:rPr lang="en-GB" dirty="0" err="1" smtClean="0"/>
              <a:t>Anonymised</a:t>
            </a:r>
            <a:r>
              <a:rPr lang="en-GB" dirty="0" smtClean="0"/>
              <a:t>’ visual inspection</a:t>
            </a:r>
          </a:p>
          <a:p>
            <a:pPr lvl="1"/>
            <a:r>
              <a:rPr lang="en-GB" dirty="0" smtClean="0"/>
              <a:t>Informal: eyeballing</a:t>
            </a:r>
          </a:p>
          <a:p>
            <a:pPr lvl="1"/>
            <a:r>
              <a:rPr lang="en-GB" dirty="0" smtClean="0"/>
              <a:t>Formal: Cluster analysis (Confusion matrices)</a:t>
            </a:r>
          </a:p>
          <a:p>
            <a:r>
              <a:rPr lang="en-GB" dirty="0" smtClean="0"/>
              <a:t>Net-benefit league table density plots</a:t>
            </a:r>
          </a:p>
          <a:p>
            <a:endParaRPr lang="en-GB" dirty="0"/>
          </a:p>
          <a:p>
            <a:endParaRPr lang="en-GB" dirty="0" smtClean="0"/>
          </a:p>
          <a:p>
            <a:r>
              <a:rPr lang="en-GB" dirty="0" smtClean="0"/>
              <a:t>Re-running analysis with/without assumption of indifference and evaluating increase in path robustness/reduction in misclassification</a:t>
            </a:r>
          </a:p>
          <a:p>
            <a:r>
              <a:rPr lang="en-GB" dirty="0" smtClean="0"/>
              <a:t>Stopping when robustness above an acceptable threshold </a:t>
            </a:r>
            <a:endParaRPr lang="en-GB" dirty="0"/>
          </a:p>
        </p:txBody>
      </p:sp>
      <p:pic>
        <p:nvPicPr>
          <p:cNvPr id="4" name="Picture 3"/>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67744" y="3212976"/>
            <a:ext cx="3297803" cy="721742"/>
          </a:xfrm>
          <a:prstGeom prst="rect">
            <a:avLst/>
          </a:prstGeom>
          <a:noFill/>
          <a:ln>
            <a:noFill/>
          </a:ln>
        </p:spPr>
      </p:pic>
    </p:spTree>
    <p:extLst>
      <p:ext uri="{BB962C8B-B14F-4D97-AF65-F5344CB8AC3E}">
        <p14:creationId xmlns:p14="http://schemas.microsoft.com/office/powerpoint/2010/main" val="35673084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Opportunities</a:t>
            </a:r>
            <a:endParaRPr lang="en-GB" dirty="0"/>
          </a:p>
        </p:txBody>
      </p:sp>
      <p:sp>
        <p:nvSpPr>
          <p:cNvPr id="3" name="Content Placeholder 2"/>
          <p:cNvSpPr>
            <a:spLocks noGrp="1"/>
          </p:cNvSpPr>
          <p:nvPr>
            <p:ph idx="1"/>
          </p:nvPr>
        </p:nvSpPr>
        <p:spPr/>
        <p:txBody>
          <a:bodyPr>
            <a:normAutofit fontScale="92500" lnSpcReduction="20000"/>
          </a:bodyPr>
          <a:lstStyle/>
          <a:p>
            <a:r>
              <a:rPr lang="en-GB" b="1" dirty="0" smtClean="0"/>
              <a:t>Two month option</a:t>
            </a:r>
            <a:r>
              <a:rPr lang="en-GB" dirty="0" smtClean="0"/>
              <a:t>: </a:t>
            </a:r>
            <a:r>
              <a:rPr lang="en-GB" dirty="0" smtClean="0"/>
              <a:t>A methods paper or two saying ‘this could/should be done’</a:t>
            </a:r>
          </a:p>
          <a:p>
            <a:r>
              <a:rPr lang="en-GB" b="1" dirty="0" smtClean="0"/>
              <a:t>One year option</a:t>
            </a:r>
            <a:r>
              <a:rPr lang="en-GB" dirty="0" smtClean="0"/>
              <a:t>: Above + prospective/selective re-evaluation of some studies + some stakeholder engagement/elicitation about these issues</a:t>
            </a:r>
          </a:p>
          <a:p>
            <a:r>
              <a:rPr lang="en-GB" b="1" dirty="0" smtClean="0"/>
              <a:t>Three year option</a:t>
            </a:r>
            <a:r>
              <a:rPr lang="en-GB" dirty="0" smtClean="0"/>
              <a:t>: above + systematic review and re-analysis of previous NICE HTAs/STAs </a:t>
            </a:r>
            <a:r>
              <a:rPr lang="en-GB" dirty="0" err="1" smtClean="0"/>
              <a:t>etc</a:t>
            </a:r>
            <a:r>
              <a:rPr lang="en-GB" dirty="0" smtClean="0"/>
              <a:t> where data are available + analysis of explanatory factors for differences in handling of these issues + substantial stakeholder engagement + development of easy-to-use tools and software.</a:t>
            </a:r>
            <a:endParaRPr lang="en-GB" dirty="0" smtClean="0"/>
          </a:p>
        </p:txBody>
      </p:sp>
    </p:spTree>
    <p:extLst>
      <p:ext uri="{BB962C8B-B14F-4D97-AF65-F5344CB8AC3E}">
        <p14:creationId xmlns:p14="http://schemas.microsoft.com/office/powerpoint/2010/main" val="21219335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215</TotalTime>
  <Words>1323</Words>
  <Application>Microsoft Office PowerPoint</Application>
  <PresentationFormat>On-screen Show (4:3)</PresentationFormat>
  <Paragraphs>161</Paragraphs>
  <Slides>9</Slides>
  <Notes>4</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Path Robustness Research Ideas</vt:lpstr>
      <vt:lpstr>Problem/Opportunity</vt:lpstr>
      <vt:lpstr>PowerPoint Presentation</vt:lpstr>
      <vt:lpstr>PowerPoint Presentation</vt:lpstr>
      <vt:lpstr>Angle blocks to efficiency frontiers</vt:lpstr>
      <vt:lpstr>PowerPoint Presentation</vt:lpstr>
      <vt:lpstr>Interpreting Angle Blocks</vt:lpstr>
      <vt:lpstr>When two options are very similar</vt:lpstr>
      <vt:lpstr>Opportunities</vt:lpstr>
    </vt:vector>
  </TitlesOfParts>
  <Company>ScHARR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 Minton</dc:creator>
  <cp:lastModifiedBy>Jon Minton</cp:lastModifiedBy>
  <cp:revision>16</cp:revision>
  <dcterms:created xsi:type="dcterms:W3CDTF">2013-05-21T08:15:13Z</dcterms:created>
  <dcterms:modified xsi:type="dcterms:W3CDTF">2013-05-21T13:46:55Z</dcterms:modified>
</cp:coreProperties>
</file>

<file path=docProps/thumbnail.jpeg>
</file>